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4" r:id="rId1"/>
  </p:sldMasterIdLst>
  <p:notesMasterIdLst>
    <p:notesMasterId r:id="rId54"/>
  </p:notesMasterIdLst>
  <p:handoutMasterIdLst>
    <p:handoutMasterId r:id="rId55"/>
  </p:handoutMasterIdLst>
  <p:sldIdLst>
    <p:sldId id="516" r:id="rId2"/>
    <p:sldId id="513" r:id="rId3"/>
    <p:sldId id="500" r:id="rId4"/>
    <p:sldId id="501" r:id="rId5"/>
    <p:sldId id="502" r:id="rId6"/>
    <p:sldId id="503" r:id="rId7"/>
    <p:sldId id="506" r:id="rId8"/>
    <p:sldId id="504" r:id="rId9"/>
    <p:sldId id="505" r:id="rId10"/>
    <p:sldId id="507" r:id="rId11"/>
    <p:sldId id="463" r:id="rId12"/>
    <p:sldId id="442" r:id="rId13"/>
    <p:sldId id="475" r:id="rId14"/>
    <p:sldId id="464" r:id="rId15"/>
    <p:sldId id="465" r:id="rId16"/>
    <p:sldId id="466" r:id="rId17"/>
    <p:sldId id="467" r:id="rId18"/>
    <p:sldId id="425" r:id="rId19"/>
    <p:sldId id="423" r:id="rId20"/>
    <p:sldId id="432" r:id="rId21"/>
    <p:sldId id="420" r:id="rId22"/>
    <p:sldId id="431" r:id="rId23"/>
    <p:sldId id="427" r:id="rId24"/>
    <p:sldId id="428" r:id="rId25"/>
    <p:sldId id="456" r:id="rId26"/>
    <p:sldId id="429" r:id="rId27"/>
    <p:sldId id="430" r:id="rId28"/>
    <p:sldId id="437" r:id="rId29"/>
    <p:sldId id="438" r:id="rId30"/>
    <p:sldId id="462" r:id="rId31"/>
    <p:sldId id="433" r:id="rId32"/>
    <p:sldId id="434" r:id="rId33"/>
    <p:sldId id="446" r:id="rId34"/>
    <p:sldId id="494" r:id="rId35"/>
    <p:sldId id="445" r:id="rId36"/>
    <p:sldId id="469" r:id="rId37"/>
    <p:sldId id="474" r:id="rId38"/>
    <p:sldId id="488" r:id="rId39"/>
    <p:sldId id="493" r:id="rId40"/>
    <p:sldId id="481" r:id="rId41"/>
    <p:sldId id="482" r:id="rId42"/>
    <p:sldId id="483" r:id="rId43"/>
    <p:sldId id="484" r:id="rId44"/>
    <p:sldId id="495" r:id="rId45"/>
    <p:sldId id="497" r:id="rId46"/>
    <p:sldId id="509" r:id="rId47"/>
    <p:sldId id="489" r:id="rId48"/>
    <p:sldId id="491" r:id="rId49"/>
    <p:sldId id="490" r:id="rId50"/>
    <p:sldId id="468" r:id="rId51"/>
    <p:sldId id="512" r:id="rId52"/>
    <p:sldId id="498" r:id="rId53"/>
  </p:sldIdLst>
  <p:sldSz cx="9144000" cy="6858000" type="screen4x3"/>
  <p:notesSz cx="7035800" cy="9309100"/>
  <p:defaultTextStyle>
    <a:defPPr>
      <a:defRPr lang="en-US"/>
    </a:defPPr>
    <a:lvl1pPr algn="l" rtl="0" fontAlgn="base">
      <a:spcBef>
        <a:spcPct val="0"/>
      </a:spcBef>
      <a:spcAft>
        <a:spcPct val="0"/>
      </a:spcAft>
      <a:defRPr sz="1400" b="1" kern="1200">
        <a:solidFill>
          <a:schemeClr val="tx1"/>
        </a:solidFill>
        <a:latin typeface="Arial" charset="0"/>
        <a:ea typeface="+mn-ea"/>
        <a:cs typeface="Arial" charset="0"/>
      </a:defRPr>
    </a:lvl1pPr>
    <a:lvl2pPr marL="457200" algn="l" rtl="0" fontAlgn="base">
      <a:spcBef>
        <a:spcPct val="0"/>
      </a:spcBef>
      <a:spcAft>
        <a:spcPct val="0"/>
      </a:spcAft>
      <a:defRPr sz="1400" b="1" kern="1200">
        <a:solidFill>
          <a:schemeClr val="tx1"/>
        </a:solidFill>
        <a:latin typeface="Arial" charset="0"/>
        <a:ea typeface="+mn-ea"/>
        <a:cs typeface="Arial" charset="0"/>
      </a:defRPr>
    </a:lvl2pPr>
    <a:lvl3pPr marL="914400" algn="l" rtl="0" fontAlgn="base">
      <a:spcBef>
        <a:spcPct val="0"/>
      </a:spcBef>
      <a:spcAft>
        <a:spcPct val="0"/>
      </a:spcAft>
      <a:defRPr sz="1400" b="1" kern="1200">
        <a:solidFill>
          <a:schemeClr val="tx1"/>
        </a:solidFill>
        <a:latin typeface="Arial" charset="0"/>
        <a:ea typeface="+mn-ea"/>
        <a:cs typeface="Arial" charset="0"/>
      </a:defRPr>
    </a:lvl3pPr>
    <a:lvl4pPr marL="1371600" algn="l" rtl="0" fontAlgn="base">
      <a:spcBef>
        <a:spcPct val="0"/>
      </a:spcBef>
      <a:spcAft>
        <a:spcPct val="0"/>
      </a:spcAft>
      <a:defRPr sz="1400" b="1" kern="1200">
        <a:solidFill>
          <a:schemeClr val="tx1"/>
        </a:solidFill>
        <a:latin typeface="Arial" charset="0"/>
        <a:ea typeface="+mn-ea"/>
        <a:cs typeface="Arial" charset="0"/>
      </a:defRPr>
    </a:lvl4pPr>
    <a:lvl5pPr marL="1828800" algn="l" rtl="0" fontAlgn="base">
      <a:spcBef>
        <a:spcPct val="0"/>
      </a:spcBef>
      <a:spcAft>
        <a:spcPct val="0"/>
      </a:spcAft>
      <a:defRPr sz="1400" b="1" kern="1200">
        <a:solidFill>
          <a:schemeClr val="tx1"/>
        </a:solidFill>
        <a:latin typeface="Arial" charset="0"/>
        <a:ea typeface="+mn-ea"/>
        <a:cs typeface="Arial" charset="0"/>
      </a:defRPr>
    </a:lvl5pPr>
    <a:lvl6pPr marL="2286000" algn="l" defTabSz="914400" rtl="0" eaLnBrk="1" latinLnBrk="0" hangingPunct="1">
      <a:defRPr sz="1400" b="1" kern="1200">
        <a:solidFill>
          <a:schemeClr val="tx1"/>
        </a:solidFill>
        <a:latin typeface="Arial" charset="0"/>
        <a:ea typeface="+mn-ea"/>
        <a:cs typeface="Arial" charset="0"/>
      </a:defRPr>
    </a:lvl6pPr>
    <a:lvl7pPr marL="2743200" algn="l" defTabSz="914400" rtl="0" eaLnBrk="1" latinLnBrk="0" hangingPunct="1">
      <a:defRPr sz="1400" b="1" kern="1200">
        <a:solidFill>
          <a:schemeClr val="tx1"/>
        </a:solidFill>
        <a:latin typeface="Arial" charset="0"/>
        <a:ea typeface="+mn-ea"/>
        <a:cs typeface="Arial" charset="0"/>
      </a:defRPr>
    </a:lvl7pPr>
    <a:lvl8pPr marL="3200400" algn="l" defTabSz="914400" rtl="0" eaLnBrk="1" latinLnBrk="0" hangingPunct="1">
      <a:defRPr sz="1400" b="1" kern="1200">
        <a:solidFill>
          <a:schemeClr val="tx1"/>
        </a:solidFill>
        <a:latin typeface="Arial" charset="0"/>
        <a:ea typeface="+mn-ea"/>
        <a:cs typeface="Arial" charset="0"/>
      </a:defRPr>
    </a:lvl8pPr>
    <a:lvl9pPr marL="3657600" algn="l" defTabSz="914400" rtl="0" eaLnBrk="1" latinLnBrk="0" hangingPunct="1">
      <a:defRPr sz="1400" b="1"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589">
          <p15:clr>
            <a:srgbClr val="A4A3A4"/>
          </p15:clr>
        </p15:guide>
        <p15:guide id="2" orient="horz" pos="4147">
          <p15:clr>
            <a:srgbClr val="A4A3A4"/>
          </p15:clr>
        </p15:guide>
        <p15:guide id="3" orient="horz" pos="1038">
          <p15:clr>
            <a:srgbClr val="A4A3A4"/>
          </p15:clr>
        </p15:guide>
        <p15:guide id="4" orient="horz" pos="1343">
          <p15:clr>
            <a:srgbClr val="A4A3A4"/>
          </p15:clr>
        </p15:guide>
        <p15:guide id="5" orient="horz" pos="875">
          <p15:clr>
            <a:srgbClr val="A4A3A4"/>
          </p15:clr>
        </p15:guide>
        <p15:guide id="6" orient="horz" pos="204">
          <p15:clr>
            <a:srgbClr val="A4A3A4"/>
          </p15:clr>
        </p15:guide>
        <p15:guide id="7" orient="horz" pos="370">
          <p15:clr>
            <a:srgbClr val="A4A3A4"/>
          </p15:clr>
        </p15:guide>
        <p15:guide id="8" pos="4336">
          <p15:clr>
            <a:srgbClr val="A4A3A4"/>
          </p15:clr>
        </p15:guide>
        <p15:guide id="9" pos="2831">
          <p15:clr>
            <a:srgbClr val="A4A3A4"/>
          </p15:clr>
        </p15:guide>
        <p15:guide id="10" pos="202">
          <p15:clr>
            <a:srgbClr val="A4A3A4"/>
          </p15:clr>
        </p15:guide>
        <p15:guide id="11" pos="5092">
          <p15:clr>
            <a:srgbClr val="A4A3A4"/>
          </p15:clr>
        </p15:guide>
        <p15:guide id="12" pos="3131">
          <p15:clr>
            <a:srgbClr val="A4A3A4"/>
          </p15:clr>
        </p15:guide>
        <p15:guide id="13" pos="2093">
          <p15:clr>
            <a:srgbClr val="A4A3A4"/>
          </p15:clr>
        </p15:guide>
        <p15:guide id="14" pos="3586">
          <p15:clr>
            <a:srgbClr val="A4A3A4"/>
          </p15:clr>
        </p15:guide>
        <p15:guide id="15" pos="5564">
          <p15:clr>
            <a:srgbClr val="A4A3A4"/>
          </p15:clr>
        </p15:guide>
      </p15:sldGuideLst>
    </p:ext>
    <p:ext uri="{2D200454-40CA-4A62-9FC3-DE9A4176ACB9}">
      <p15:notesGuideLst xmlns:p15="http://schemas.microsoft.com/office/powerpoint/2012/main">
        <p15:guide id="1" orient="horz" pos="152">
          <p15:clr>
            <a:srgbClr val="A4A3A4"/>
          </p15:clr>
        </p15:guide>
        <p15:guide id="2" orient="horz" pos="5697">
          <p15:clr>
            <a:srgbClr val="A4A3A4"/>
          </p15:clr>
        </p15:guide>
        <p15:guide id="3" pos="222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halilovm"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FFFF00"/>
    <a:srgbClr val="0B5395"/>
    <a:srgbClr val="FFCC00"/>
    <a:srgbClr val="FF3300"/>
    <a:srgbClr val="FF9900"/>
    <a:srgbClr val="000000"/>
    <a:srgbClr val="99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6" autoAdjust="0"/>
    <p:restoredTop sz="94690" autoAdjust="0"/>
  </p:normalViewPr>
  <p:slideViewPr>
    <p:cSldViewPr snapToGrid="0">
      <p:cViewPr varScale="1">
        <p:scale>
          <a:sx n="86" d="100"/>
          <a:sy n="86" d="100"/>
        </p:scale>
        <p:origin x="1122" y="96"/>
      </p:cViewPr>
      <p:guideLst>
        <p:guide orient="horz" pos="589"/>
        <p:guide orient="horz" pos="4147"/>
        <p:guide orient="horz" pos="1038"/>
        <p:guide orient="horz" pos="1343"/>
        <p:guide orient="horz" pos="875"/>
        <p:guide orient="horz" pos="204"/>
        <p:guide orient="horz" pos="370"/>
        <p:guide pos="4336"/>
        <p:guide pos="2831"/>
        <p:guide pos="202"/>
        <p:guide pos="5092"/>
        <p:guide pos="3131"/>
        <p:guide pos="2093"/>
        <p:guide pos="3586"/>
        <p:guide pos="5564"/>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7710"/>
    </p:cViewPr>
  </p:sorterViewPr>
  <p:notesViewPr>
    <p:cSldViewPr snapToGrid="0">
      <p:cViewPr>
        <p:scale>
          <a:sx n="66" d="100"/>
          <a:sy n="66" d="100"/>
        </p:scale>
        <p:origin x="-3294" y="-1164"/>
      </p:cViewPr>
      <p:guideLst>
        <p:guide orient="horz" pos="152"/>
        <p:guide orient="horz" pos="5697"/>
        <p:guide pos="2221"/>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handoutMaster" Target="handoutMasters/handout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0.png"/></Relationships>
</file>

<file path=ppt/drawings/_rels/vmlDrawing2.v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image" Target="../media/image17.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70370" name="Rectangle 2"/>
          <p:cNvSpPr>
            <a:spLocks noGrp="1" noChangeArrowheads="1"/>
          </p:cNvSpPr>
          <p:nvPr>
            <p:ph type="hdr" sz="quarter"/>
          </p:nvPr>
        </p:nvSpPr>
        <p:spPr bwMode="auto">
          <a:xfrm>
            <a:off x="0" y="0"/>
            <a:ext cx="3048000" cy="463550"/>
          </a:xfrm>
          <a:prstGeom prst="rect">
            <a:avLst/>
          </a:prstGeom>
          <a:noFill/>
          <a:ln w="9525">
            <a:noFill/>
            <a:miter lim="800000"/>
            <a:headEnd/>
            <a:tailEnd/>
          </a:ln>
          <a:effectLst/>
        </p:spPr>
        <p:txBody>
          <a:bodyPr vert="horz" wrap="square" lIns="91425" tIns="45713" rIns="91425" bIns="45713" numCol="1" anchor="t" anchorCtr="0" compatLnSpc="1">
            <a:prstTxWarp prst="textNoShape">
              <a:avLst/>
            </a:prstTxWarp>
          </a:bodyPr>
          <a:lstStyle>
            <a:lvl1pPr>
              <a:defRPr sz="1200" b="0"/>
            </a:lvl1pPr>
          </a:lstStyle>
          <a:p>
            <a:pPr>
              <a:defRPr/>
            </a:pPr>
            <a:endParaRPr lang="en-US"/>
          </a:p>
        </p:txBody>
      </p:sp>
      <p:sp>
        <p:nvSpPr>
          <p:cNvPr id="570371" name="Rectangle 3"/>
          <p:cNvSpPr>
            <a:spLocks noGrp="1" noChangeArrowheads="1"/>
          </p:cNvSpPr>
          <p:nvPr>
            <p:ph type="dt" sz="quarter" idx="1"/>
          </p:nvPr>
        </p:nvSpPr>
        <p:spPr bwMode="auto">
          <a:xfrm>
            <a:off x="3986213" y="0"/>
            <a:ext cx="3048000" cy="463550"/>
          </a:xfrm>
          <a:prstGeom prst="rect">
            <a:avLst/>
          </a:prstGeom>
          <a:noFill/>
          <a:ln w="9525">
            <a:noFill/>
            <a:miter lim="800000"/>
            <a:headEnd/>
            <a:tailEnd/>
          </a:ln>
          <a:effectLst/>
        </p:spPr>
        <p:txBody>
          <a:bodyPr vert="horz" wrap="square" lIns="91425" tIns="45713" rIns="91425" bIns="45713" numCol="1" anchor="t" anchorCtr="0" compatLnSpc="1">
            <a:prstTxWarp prst="textNoShape">
              <a:avLst/>
            </a:prstTxWarp>
          </a:bodyPr>
          <a:lstStyle>
            <a:lvl1pPr algn="r">
              <a:defRPr sz="1200" b="0"/>
            </a:lvl1pPr>
          </a:lstStyle>
          <a:p>
            <a:pPr>
              <a:defRPr/>
            </a:pPr>
            <a:endParaRPr lang="en-US"/>
          </a:p>
        </p:txBody>
      </p:sp>
      <p:sp>
        <p:nvSpPr>
          <p:cNvPr id="570372" name="Rectangle 4"/>
          <p:cNvSpPr>
            <a:spLocks noGrp="1" noChangeArrowheads="1"/>
          </p:cNvSpPr>
          <p:nvPr>
            <p:ph type="ftr" sz="quarter" idx="2"/>
          </p:nvPr>
        </p:nvSpPr>
        <p:spPr bwMode="auto">
          <a:xfrm>
            <a:off x="0" y="8843963"/>
            <a:ext cx="3048000" cy="463550"/>
          </a:xfrm>
          <a:prstGeom prst="rect">
            <a:avLst/>
          </a:prstGeom>
          <a:noFill/>
          <a:ln w="9525">
            <a:noFill/>
            <a:miter lim="800000"/>
            <a:headEnd/>
            <a:tailEnd/>
          </a:ln>
          <a:effectLst/>
        </p:spPr>
        <p:txBody>
          <a:bodyPr vert="horz" wrap="square" lIns="91425" tIns="45713" rIns="91425" bIns="45713" numCol="1" anchor="b" anchorCtr="0" compatLnSpc="1">
            <a:prstTxWarp prst="textNoShape">
              <a:avLst/>
            </a:prstTxWarp>
          </a:bodyPr>
          <a:lstStyle>
            <a:lvl1pPr>
              <a:defRPr sz="1200" b="0"/>
            </a:lvl1pPr>
          </a:lstStyle>
          <a:p>
            <a:pPr>
              <a:defRPr/>
            </a:pPr>
            <a:endParaRPr lang="en-US"/>
          </a:p>
        </p:txBody>
      </p:sp>
      <p:sp>
        <p:nvSpPr>
          <p:cNvPr id="570373" name="Rectangle 5"/>
          <p:cNvSpPr>
            <a:spLocks noGrp="1" noChangeArrowheads="1"/>
          </p:cNvSpPr>
          <p:nvPr>
            <p:ph type="sldNum" sz="quarter" idx="3"/>
          </p:nvPr>
        </p:nvSpPr>
        <p:spPr bwMode="auto">
          <a:xfrm>
            <a:off x="3986213" y="8843963"/>
            <a:ext cx="3048000" cy="463550"/>
          </a:xfrm>
          <a:prstGeom prst="rect">
            <a:avLst/>
          </a:prstGeom>
          <a:noFill/>
          <a:ln w="9525">
            <a:noFill/>
            <a:miter lim="800000"/>
            <a:headEnd/>
            <a:tailEnd/>
          </a:ln>
          <a:effectLst/>
        </p:spPr>
        <p:txBody>
          <a:bodyPr vert="horz" wrap="square" lIns="91425" tIns="45713" rIns="91425" bIns="45713" numCol="1" anchor="b" anchorCtr="0" compatLnSpc="1">
            <a:prstTxWarp prst="textNoShape">
              <a:avLst/>
            </a:prstTxWarp>
          </a:bodyPr>
          <a:lstStyle>
            <a:lvl1pPr algn="r">
              <a:defRPr sz="1200" b="0"/>
            </a:lvl1pPr>
          </a:lstStyle>
          <a:p>
            <a:pPr>
              <a:defRPr/>
            </a:pPr>
            <a:fld id="{20317FF0-2446-46D9-B168-CF18C61F0E41}" type="slidenum">
              <a:rPr lang="en-US"/>
              <a:pPr>
                <a:defRPr/>
              </a:pPr>
              <a:t>‹#›</a:t>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4"/>
          <p:cNvSpPr>
            <a:spLocks noGrp="1" noRot="1" noChangeAspect="1" noChangeArrowheads="1" noTextEdit="1"/>
          </p:cNvSpPr>
          <p:nvPr>
            <p:ph type="sldImg" idx="2"/>
          </p:nvPr>
        </p:nvSpPr>
        <p:spPr bwMode="auto">
          <a:xfrm>
            <a:off x="1716088" y="533400"/>
            <a:ext cx="3582987" cy="2687638"/>
          </a:xfrm>
          <a:prstGeom prst="rect">
            <a:avLst/>
          </a:prstGeom>
          <a:noFill/>
          <a:ln w="9525">
            <a:solidFill>
              <a:srgbClr val="000000"/>
            </a:solidFill>
            <a:miter lim="800000"/>
            <a:headEnd/>
            <a:tailEnd/>
          </a:ln>
        </p:spPr>
      </p:sp>
      <p:sp>
        <p:nvSpPr>
          <p:cNvPr id="6149" name="Rectangle 5"/>
          <p:cNvSpPr>
            <a:spLocks noGrp="1" noChangeArrowheads="1"/>
          </p:cNvSpPr>
          <p:nvPr>
            <p:ph type="body" sz="quarter" idx="3"/>
          </p:nvPr>
        </p:nvSpPr>
        <p:spPr bwMode="auto">
          <a:xfrm>
            <a:off x="1065213" y="3594100"/>
            <a:ext cx="4881562" cy="5168900"/>
          </a:xfrm>
          <a:prstGeom prst="rect">
            <a:avLst/>
          </a:prstGeom>
          <a:noFill/>
          <a:ln w="9525">
            <a:noFill/>
            <a:miter lim="800000"/>
            <a:headEnd/>
            <a:tailEnd/>
          </a:ln>
          <a:effectLst/>
        </p:spPr>
        <p:txBody>
          <a:bodyPr vert="horz" wrap="square" lIns="93382" tIns="46690" rIns="93382" bIns="46690"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6151" name="Rectangle 7"/>
          <p:cNvSpPr>
            <a:spLocks noGrp="1" noChangeArrowheads="1"/>
          </p:cNvSpPr>
          <p:nvPr>
            <p:ph type="sldNum" sz="quarter" idx="5"/>
          </p:nvPr>
        </p:nvSpPr>
        <p:spPr bwMode="auto">
          <a:xfrm>
            <a:off x="1062038" y="3290888"/>
            <a:ext cx="3048000" cy="317500"/>
          </a:xfrm>
          <a:prstGeom prst="rect">
            <a:avLst/>
          </a:prstGeom>
          <a:noFill/>
          <a:ln w="9525">
            <a:noFill/>
            <a:miter lim="800000"/>
            <a:headEnd/>
            <a:tailEnd/>
          </a:ln>
          <a:effectLst/>
        </p:spPr>
        <p:txBody>
          <a:bodyPr vert="horz" wrap="square" lIns="93382" tIns="46690" rIns="93382" bIns="46690" numCol="1" anchor="b" anchorCtr="0" compatLnSpc="1">
            <a:prstTxWarp prst="textNoShape">
              <a:avLst/>
            </a:prstTxWarp>
          </a:bodyPr>
          <a:lstStyle>
            <a:lvl1pPr defTabSz="930275">
              <a:defRPr sz="1200"/>
            </a:lvl1pPr>
          </a:lstStyle>
          <a:p>
            <a:pPr>
              <a:defRPr/>
            </a:pPr>
            <a:r>
              <a:rPr lang="en-US"/>
              <a:t>Slide </a:t>
            </a:r>
            <a:fld id="{78BB0B4F-6A44-423D-A479-6C2BCC3C3DBB}" type="slidenum">
              <a:rPr lang="en-US"/>
              <a:pPr>
                <a:defRPr/>
              </a:pPr>
              <a:t>‹#›</a:t>
            </a:fld>
            <a:endParaRPr lang="en-US"/>
          </a:p>
        </p:txBody>
      </p:sp>
    </p:spTree>
  </p:cSld>
  <p:clrMap bg1="lt1" tx1="dk1" bg2="lt2" tx2="dk2" accent1="accent1" accent2="accent2" accent3="accent3" accent4="accent4" accent5="accent5" accent6="accent6" hlink="hlink" folHlink="folHlink"/>
  <p:notesStyle>
    <a:lvl1pPr algn="l" rtl="0" eaLnBrk="0" fontAlgn="base" hangingPunct="0">
      <a:lnSpc>
        <a:spcPct val="125000"/>
      </a:lnSpc>
      <a:spcBef>
        <a:spcPct val="30000"/>
      </a:spcBef>
      <a:spcAft>
        <a:spcPct val="0"/>
      </a:spcAft>
      <a:defRPr sz="1100" kern="1200">
        <a:solidFill>
          <a:schemeClr val="tx1"/>
        </a:solidFill>
        <a:latin typeface="Arial" charset="0"/>
        <a:ea typeface="+mn-ea"/>
        <a:cs typeface="Arial" charset="0"/>
      </a:defRPr>
    </a:lvl1pPr>
    <a:lvl2pPr marL="457200" algn="l" rtl="0" eaLnBrk="0" fontAlgn="base" hangingPunct="0">
      <a:lnSpc>
        <a:spcPct val="125000"/>
      </a:lnSpc>
      <a:spcBef>
        <a:spcPct val="30000"/>
      </a:spcBef>
      <a:spcAft>
        <a:spcPct val="0"/>
      </a:spcAft>
      <a:defRPr sz="1100" kern="1200">
        <a:solidFill>
          <a:schemeClr val="tx1"/>
        </a:solidFill>
        <a:latin typeface="Arial" charset="0"/>
        <a:ea typeface="+mn-ea"/>
        <a:cs typeface="Arial" charset="0"/>
      </a:defRPr>
    </a:lvl2pPr>
    <a:lvl3pPr marL="914400" algn="l" rtl="0" eaLnBrk="0" fontAlgn="base" hangingPunct="0">
      <a:lnSpc>
        <a:spcPct val="125000"/>
      </a:lnSpc>
      <a:spcBef>
        <a:spcPct val="30000"/>
      </a:spcBef>
      <a:spcAft>
        <a:spcPct val="0"/>
      </a:spcAft>
      <a:defRPr sz="1100" kern="1200">
        <a:solidFill>
          <a:schemeClr val="tx1"/>
        </a:solidFill>
        <a:latin typeface="Arial" charset="0"/>
        <a:ea typeface="+mn-ea"/>
        <a:cs typeface="Arial" charset="0"/>
      </a:defRPr>
    </a:lvl3pPr>
    <a:lvl4pPr marL="1371600" algn="l" rtl="0" eaLnBrk="0" fontAlgn="base" hangingPunct="0">
      <a:lnSpc>
        <a:spcPct val="125000"/>
      </a:lnSpc>
      <a:spcBef>
        <a:spcPct val="30000"/>
      </a:spcBef>
      <a:spcAft>
        <a:spcPct val="0"/>
      </a:spcAft>
      <a:defRPr sz="1100" kern="1200">
        <a:solidFill>
          <a:schemeClr val="tx1"/>
        </a:solidFill>
        <a:latin typeface="Arial" charset="0"/>
        <a:ea typeface="+mn-ea"/>
        <a:cs typeface="Arial" charset="0"/>
      </a:defRPr>
    </a:lvl4pPr>
    <a:lvl5pPr marL="1828800" algn="l" rtl="0" eaLnBrk="0" fontAlgn="base" hangingPunct="0">
      <a:lnSpc>
        <a:spcPct val="125000"/>
      </a:lnSpc>
      <a:spcBef>
        <a:spcPct val="30000"/>
      </a:spcBef>
      <a:spcAft>
        <a:spcPct val="0"/>
      </a:spcAft>
      <a:defRPr sz="1100" kern="1200">
        <a:solidFill>
          <a:schemeClr val="tx1"/>
        </a:solidFill>
        <a:latin typeface="Arial" charset="0"/>
        <a:ea typeface="+mn-ea"/>
        <a:cs typeface="Arial"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8065" name="Rectangle 7"/>
          <p:cNvSpPr>
            <a:spLocks noGrp="1" noChangeArrowheads="1"/>
          </p:cNvSpPr>
          <p:nvPr>
            <p:ph type="sldNum" sz="quarter" idx="5"/>
          </p:nvPr>
        </p:nvSpPr>
        <p:spPr>
          <a:noFill/>
        </p:spPr>
        <p:txBody>
          <a:bodyPr/>
          <a:lstStyle/>
          <a:p>
            <a:r>
              <a:rPr lang="en-US" smtClean="0"/>
              <a:t>Slide </a:t>
            </a:r>
            <a:fld id="{EA4D0149-CA06-4031-9ABC-381B3DBDFE2F}" type="slidenum">
              <a:rPr lang="en-US" smtClean="0"/>
              <a:pPr/>
              <a:t>12</a:t>
            </a:fld>
            <a:endParaRPr lang="en-US" smtClean="0"/>
          </a:p>
        </p:txBody>
      </p:sp>
      <p:sp>
        <p:nvSpPr>
          <p:cNvPr id="728066" name="Rectangle 2"/>
          <p:cNvSpPr>
            <a:spLocks noGrp="1" noRot="1" noChangeAspect="1" noChangeArrowheads="1" noTextEdit="1"/>
          </p:cNvSpPr>
          <p:nvPr>
            <p:ph type="sldImg"/>
          </p:nvPr>
        </p:nvSpPr>
        <p:spPr>
          <a:xfrm>
            <a:off x="1193800" y="698500"/>
            <a:ext cx="4654550" cy="3490913"/>
          </a:xfrm>
          <a:ln/>
        </p:spPr>
      </p:sp>
      <p:sp>
        <p:nvSpPr>
          <p:cNvPr id="728067" name="Rectangle 3"/>
          <p:cNvSpPr>
            <a:spLocks noGrp="1" noChangeArrowheads="1"/>
          </p:cNvSpPr>
          <p:nvPr>
            <p:ph type="body" idx="1"/>
          </p:nvPr>
        </p:nvSpPr>
        <p:spPr>
          <a:xfrm>
            <a:off x="703263" y="4422775"/>
            <a:ext cx="5629275" cy="4187825"/>
          </a:xfrm>
          <a:noFill/>
          <a:ln/>
        </p:spPr>
        <p:txBody>
          <a:bodyPr/>
          <a:lstStyle/>
          <a:p>
            <a:pPr eaLnBrk="1" hangingPunct="1"/>
            <a:endParaRPr lang="fr-FR"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1137" name="Slide Image Placeholder 1"/>
          <p:cNvSpPr>
            <a:spLocks noGrp="1" noRot="1" noChangeAspect="1"/>
          </p:cNvSpPr>
          <p:nvPr>
            <p:ph type="sldImg"/>
          </p:nvPr>
        </p:nvSpPr>
        <p:spPr>
          <a:ln/>
        </p:spPr>
      </p:sp>
      <p:sp>
        <p:nvSpPr>
          <p:cNvPr id="731138" name="Notes Placeholder 2"/>
          <p:cNvSpPr>
            <a:spLocks noGrp="1"/>
          </p:cNvSpPr>
          <p:nvPr>
            <p:ph type="body" idx="1"/>
          </p:nvPr>
        </p:nvSpPr>
        <p:spPr>
          <a:noFill/>
          <a:ln/>
        </p:spPr>
        <p:txBody>
          <a:bodyPr/>
          <a:lstStyle/>
          <a:p>
            <a:pPr eaLnBrk="1" hangingPunct="1"/>
            <a:endParaRPr lang="bs-Latn-BA" smtClean="0"/>
          </a:p>
        </p:txBody>
      </p:sp>
      <p:sp>
        <p:nvSpPr>
          <p:cNvPr id="731139" name="Slide Number Placeholder 3"/>
          <p:cNvSpPr>
            <a:spLocks noGrp="1"/>
          </p:cNvSpPr>
          <p:nvPr>
            <p:ph type="sldNum" sz="quarter" idx="5"/>
          </p:nvPr>
        </p:nvSpPr>
        <p:spPr>
          <a:noFill/>
        </p:spPr>
        <p:txBody>
          <a:bodyPr/>
          <a:lstStyle/>
          <a:p>
            <a:fld id="{3FF86F9C-D0AF-44EE-9A3A-725EEB5E3BDB}" type="slidenum">
              <a:rPr lang="bs-Latn-BA" smtClean="0"/>
              <a:pPr/>
              <a:t>14</a:t>
            </a:fld>
            <a:endParaRPr lang="bs-Latn-BA"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3185" name="Slide Image Placeholder 1"/>
          <p:cNvSpPr>
            <a:spLocks noGrp="1" noRot="1" noChangeAspect="1"/>
          </p:cNvSpPr>
          <p:nvPr>
            <p:ph type="sldImg"/>
          </p:nvPr>
        </p:nvSpPr>
        <p:spPr>
          <a:ln/>
        </p:spPr>
      </p:sp>
      <p:sp>
        <p:nvSpPr>
          <p:cNvPr id="733186" name="Notes Placeholder 2"/>
          <p:cNvSpPr>
            <a:spLocks noGrp="1"/>
          </p:cNvSpPr>
          <p:nvPr>
            <p:ph type="body" idx="1"/>
          </p:nvPr>
        </p:nvSpPr>
        <p:spPr>
          <a:noFill/>
          <a:ln/>
        </p:spPr>
        <p:txBody>
          <a:bodyPr/>
          <a:lstStyle/>
          <a:p>
            <a:pPr eaLnBrk="1" hangingPunct="1"/>
            <a:endParaRPr lang="bs-Latn-BA" smtClean="0"/>
          </a:p>
        </p:txBody>
      </p:sp>
      <p:sp>
        <p:nvSpPr>
          <p:cNvPr id="733187" name="Slide Number Placeholder 3"/>
          <p:cNvSpPr>
            <a:spLocks noGrp="1"/>
          </p:cNvSpPr>
          <p:nvPr>
            <p:ph type="sldNum" sz="quarter" idx="5"/>
          </p:nvPr>
        </p:nvSpPr>
        <p:spPr>
          <a:noFill/>
        </p:spPr>
        <p:txBody>
          <a:bodyPr/>
          <a:lstStyle/>
          <a:p>
            <a:fld id="{1087E7A4-2A17-479C-AA16-8EA60FDF37DA}" type="slidenum">
              <a:rPr lang="bs-Latn-BA" smtClean="0"/>
              <a:pPr/>
              <a:t>15</a:t>
            </a:fld>
            <a:endParaRPr lang="bs-Latn-BA"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8305" name="Rectangle 7"/>
          <p:cNvSpPr>
            <a:spLocks noGrp="1" noChangeArrowheads="1"/>
          </p:cNvSpPr>
          <p:nvPr>
            <p:ph type="sldNum" sz="quarter" idx="5"/>
          </p:nvPr>
        </p:nvSpPr>
        <p:spPr>
          <a:noFill/>
        </p:spPr>
        <p:txBody>
          <a:bodyPr/>
          <a:lstStyle/>
          <a:p>
            <a:r>
              <a:rPr lang="en-US" smtClean="0"/>
              <a:t>Slide </a:t>
            </a:r>
            <a:fld id="{CFE15D4B-9104-4183-9760-1EC3BE7DC366}" type="slidenum">
              <a:rPr lang="en-US" smtClean="0"/>
              <a:pPr/>
              <a:t>19</a:t>
            </a:fld>
            <a:endParaRPr lang="en-US" smtClean="0"/>
          </a:p>
        </p:txBody>
      </p:sp>
      <p:sp>
        <p:nvSpPr>
          <p:cNvPr id="738306" name="Rectangle 2"/>
          <p:cNvSpPr>
            <a:spLocks noGrp="1" noRot="1" noChangeAspect="1" noChangeArrowheads="1" noTextEdit="1"/>
          </p:cNvSpPr>
          <p:nvPr>
            <p:ph type="sldImg"/>
          </p:nvPr>
        </p:nvSpPr>
        <p:spPr>
          <a:xfrm>
            <a:off x="1193800" y="698500"/>
            <a:ext cx="4654550" cy="3490913"/>
          </a:xfrm>
          <a:ln/>
        </p:spPr>
      </p:sp>
      <p:sp>
        <p:nvSpPr>
          <p:cNvPr id="738307" name="Rectangle 3"/>
          <p:cNvSpPr>
            <a:spLocks noGrp="1" noChangeArrowheads="1"/>
          </p:cNvSpPr>
          <p:nvPr>
            <p:ph type="body" idx="1"/>
          </p:nvPr>
        </p:nvSpPr>
        <p:spPr>
          <a:xfrm>
            <a:off x="703263" y="4422775"/>
            <a:ext cx="5629275" cy="4187825"/>
          </a:xfrm>
          <a:noFill/>
          <a:ln/>
        </p:spPr>
        <p:txBody>
          <a:bodyPr/>
          <a:lstStyle/>
          <a:p>
            <a:pPr eaLnBrk="1" hangingPunct="1"/>
            <a:endParaRPr lang="fr-FR"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0353" name="Rectangle 7"/>
          <p:cNvSpPr>
            <a:spLocks noGrp="1" noChangeArrowheads="1"/>
          </p:cNvSpPr>
          <p:nvPr>
            <p:ph type="sldNum" sz="quarter" idx="5"/>
          </p:nvPr>
        </p:nvSpPr>
        <p:spPr>
          <a:noFill/>
        </p:spPr>
        <p:txBody>
          <a:bodyPr/>
          <a:lstStyle/>
          <a:p>
            <a:r>
              <a:rPr lang="en-US" smtClean="0"/>
              <a:t>Slide </a:t>
            </a:r>
            <a:fld id="{5682D22D-5561-4C43-8131-49FE56CE9C08}" type="slidenum">
              <a:rPr lang="en-US" smtClean="0"/>
              <a:pPr/>
              <a:t>20</a:t>
            </a:fld>
            <a:endParaRPr lang="en-US" smtClean="0"/>
          </a:p>
        </p:txBody>
      </p:sp>
      <p:sp>
        <p:nvSpPr>
          <p:cNvPr id="740354" name="Rectangle 2"/>
          <p:cNvSpPr>
            <a:spLocks noGrp="1" noRot="1" noChangeAspect="1" noChangeArrowheads="1" noTextEdit="1"/>
          </p:cNvSpPr>
          <p:nvPr>
            <p:ph type="sldImg"/>
          </p:nvPr>
        </p:nvSpPr>
        <p:spPr>
          <a:xfrm>
            <a:off x="1190625" y="698500"/>
            <a:ext cx="4654550" cy="3490913"/>
          </a:xfrm>
          <a:ln/>
        </p:spPr>
      </p:sp>
      <p:sp>
        <p:nvSpPr>
          <p:cNvPr id="740355" name="Rectangle 3"/>
          <p:cNvSpPr>
            <a:spLocks noGrp="1" noChangeArrowheads="1"/>
          </p:cNvSpPr>
          <p:nvPr>
            <p:ph type="body" idx="1"/>
          </p:nvPr>
        </p:nvSpPr>
        <p:spPr>
          <a:xfrm>
            <a:off x="703263" y="4421188"/>
            <a:ext cx="5629275" cy="4189412"/>
          </a:xfrm>
          <a:noFill/>
          <a:ln/>
        </p:spPr>
        <p:txBody>
          <a:bodyPr/>
          <a:lstStyle/>
          <a:p>
            <a:pPr eaLnBrk="1" hangingPunct="1">
              <a:spcBef>
                <a:spcPct val="0"/>
              </a:spcBef>
              <a:tabLst>
                <a:tab pos="2514600" algn="l"/>
              </a:tabLst>
            </a:pPr>
            <a:r>
              <a:rPr lang="en-GB" smtClean="0"/>
              <a:t>Pathophysiology of osteoporosis (5) 	Sources: </a:t>
            </a:r>
            <a:r>
              <a:rPr lang="en-US" smtClean="0"/>
              <a:t>Dempster DW, et al. J Bone</a:t>
            </a:r>
            <a:r>
              <a:rPr lang="en-GB" smtClean="0"/>
              <a:t> </a:t>
            </a:r>
          </a:p>
          <a:p>
            <a:pPr eaLnBrk="1" hangingPunct="1">
              <a:spcBef>
                <a:spcPct val="0"/>
              </a:spcBef>
              <a:tabLst>
                <a:tab pos="2514600" algn="l"/>
              </a:tabLst>
            </a:pPr>
            <a:r>
              <a:rPr lang="en-US" smtClean="0"/>
              <a:t>	Miner Res 1986;1:15–21 and http:// 	www.helenhayeshospital.org/rbcmain.html</a:t>
            </a:r>
            <a:endParaRPr lang="en-GB" smtClean="0"/>
          </a:p>
          <a:p>
            <a:pPr eaLnBrk="1" hangingPunct="1">
              <a:spcBef>
                <a:spcPct val="0"/>
              </a:spcBef>
              <a:tabLst>
                <a:tab pos="2514600" algn="l"/>
              </a:tabLst>
            </a:pPr>
            <a:endParaRPr lang="en-GB" smtClean="0"/>
          </a:p>
          <a:p>
            <a:pPr eaLnBrk="1" hangingPunct="1">
              <a:spcBef>
                <a:spcPct val="0"/>
              </a:spcBef>
              <a:tabLst>
                <a:tab pos="2514600" algn="l"/>
              </a:tabLst>
            </a:pPr>
            <a:r>
              <a:rPr lang="en-GB" b="1" smtClean="0"/>
              <a:t>Normal trabecular bone</a:t>
            </a:r>
          </a:p>
          <a:p>
            <a:pPr eaLnBrk="1" hangingPunct="1">
              <a:spcBef>
                <a:spcPct val="0"/>
              </a:spcBef>
              <a:tabLst>
                <a:tab pos="2514600" algn="l"/>
              </a:tabLst>
            </a:pPr>
            <a:r>
              <a:rPr lang="en-GB" smtClean="0"/>
              <a:t>Trabecular bone is light and forms the inner mass of many bones (Tortora, et al. 2000). It is also referred to as cancellous or spongious bone. The structure of trabecular bone can best be described as a honeycomb of vertically and horizontally orientated branches and bars, of varying widths and lengths known as trabeculae (Dequeker, et al. 2000, Tortora, et al. 2000). </a:t>
            </a:r>
          </a:p>
          <a:p>
            <a:pPr eaLnBrk="1" hangingPunct="1">
              <a:spcBef>
                <a:spcPct val="0"/>
              </a:spcBef>
              <a:tabLst>
                <a:tab pos="2514600" algn="l"/>
              </a:tabLst>
            </a:pPr>
            <a:r>
              <a:rPr lang="en-GB" smtClean="0"/>
              <a:t>Trabeculae are oriented along the lines of stress created by weight-bearing forces and form a 3-dimensional lattice. Gaps in the lattice are often filled with red bone marrow (Dequeker, et al. 2000, Tortora, et al. 2000). </a:t>
            </a:r>
          </a:p>
          <a:p>
            <a:pPr eaLnBrk="1" hangingPunct="1">
              <a:spcBef>
                <a:spcPct val="0"/>
              </a:spcBef>
              <a:tabLst>
                <a:tab pos="2514600" algn="l"/>
              </a:tabLst>
            </a:pPr>
            <a:r>
              <a:rPr lang="en-GB" smtClean="0"/>
              <a:t>The spine, skull, ribs and sternum are composed mainly of trabecular bone within a thin cortical shell. </a:t>
            </a:r>
          </a:p>
          <a:p>
            <a:pPr eaLnBrk="1" hangingPunct="1">
              <a:spcBef>
                <a:spcPct val="0"/>
              </a:spcBef>
              <a:tabLst>
                <a:tab pos="2514600" algn="l"/>
              </a:tabLst>
            </a:pPr>
            <a:endParaRPr lang="en-GB" smtClean="0"/>
          </a:p>
          <a:p>
            <a:pPr eaLnBrk="1" hangingPunct="1">
              <a:spcBef>
                <a:spcPct val="0"/>
              </a:spcBef>
              <a:tabLst>
                <a:tab pos="2514600" algn="l"/>
              </a:tabLst>
            </a:pPr>
            <a:r>
              <a:rPr lang="en-GB" b="1" smtClean="0"/>
              <a:t>Osteoporotic trabecular bone</a:t>
            </a:r>
          </a:p>
          <a:p>
            <a:pPr eaLnBrk="1" hangingPunct="1">
              <a:spcBef>
                <a:spcPct val="0"/>
              </a:spcBef>
              <a:tabLst>
                <a:tab pos="2514600" algn="l"/>
              </a:tabLst>
            </a:pPr>
            <a:r>
              <a:rPr lang="en-GB" smtClean="0"/>
              <a:t>The effects of postmenopausal bone loss are most apparent in trabecular bone, where the rate of bone loss increases 3-fold immediately following menopause. This leads to an irreversible loss of trabecular connectivity (Hodgson, et al. 2001). Therefore, fractures relating to postmenopausal osteoporosis most commonly occur in areas rich in trabecular bone (principally vertebrae) (National Osteoporosis Foundation 1998). Ultimately, trabecular bone becomes so delicate and fragile that even a simple movement like bending may fracture a vertebra.</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3425" name="Rectangle 7"/>
          <p:cNvSpPr>
            <a:spLocks noGrp="1" noChangeArrowheads="1"/>
          </p:cNvSpPr>
          <p:nvPr>
            <p:ph type="sldNum" sz="quarter" idx="5"/>
          </p:nvPr>
        </p:nvSpPr>
        <p:spPr>
          <a:noFill/>
        </p:spPr>
        <p:txBody>
          <a:bodyPr/>
          <a:lstStyle/>
          <a:p>
            <a:r>
              <a:rPr lang="en-US" smtClean="0"/>
              <a:t>Slide </a:t>
            </a:r>
            <a:fld id="{6436FE48-A508-4F11-907B-8BC6088AA64D}" type="slidenum">
              <a:rPr lang="en-US" smtClean="0"/>
              <a:pPr/>
              <a:t>22</a:t>
            </a:fld>
            <a:endParaRPr lang="en-US" smtClean="0"/>
          </a:p>
        </p:txBody>
      </p:sp>
      <p:sp>
        <p:nvSpPr>
          <p:cNvPr id="743426" name="Rectangle 2"/>
          <p:cNvSpPr>
            <a:spLocks noGrp="1" noRot="1" noChangeAspect="1" noChangeArrowheads="1" noTextEdit="1"/>
          </p:cNvSpPr>
          <p:nvPr>
            <p:ph type="sldImg"/>
          </p:nvPr>
        </p:nvSpPr>
        <p:spPr>
          <a:xfrm>
            <a:off x="1190625" y="698500"/>
            <a:ext cx="4654550" cy="3490913"/>
          </a:xfrm>
          <a:ln/>
        </p:spPr>
      </p:sp>
      <p:sp>
        <p:nvSpPr>
          <p:cNvPr id="743427" name="Rectangle 3"/>
          <p:cNvSpPr>
            <a:spLocks noGrp="1" noChangeArrowheads="1"/>
          </p:cNvSpPr>
          <p:nvPr>
            <p:ph type="body" idx="1"/>
          </p:nvPr>
        </p:nvSpPr>
        <p:spPr>
          <a:xfrm>
            <a:off x="703263" y="4421188"/>
            <a:ext cx="5629275" cy="4189412"/>
          </a:xfrm>
          <a:noFill/>
          <a:ln/>
        </p:spPr>
        <p:txBody>
          <a:bodyPr/>
          <a:lstStyle/>
          <a:p>
            <a:pPr eaLnBrk="1" hangingPunct="1">
              <a:tabLst>
                <a:tab pos="2514600" algn="l"/>
              </a:tabLst>
            </a:pPr>
            <a:r>
              <a:rPr lang="en-GB" smtClean="0"/>
              <a:t>Understanding osteoporosis (5)	Source: http://www.osteofound.org</a:t>
            </a:r>
          </a:p>
          <a:p>
            <a:pPr eaLnBrk="1" hangingPunct="1">
              <a:tabLst>
                <a:tab pos="2514600" algn="l"/>
              </a:tabLst>
            </a:pPr>
            <a:endParaRPr lang="en-GB" smtClean="0"/>
          </a:p>
          <a:p>
            <a:pPr eaLnBrk="1" hangingPunct="1">
              <a:tabLst>
                <a:tab pos="2514600" algn="l"/>
              </a:tabLst>
            </a:pPr>
            <a:r>
              <a:rPr lang="en-GB" smtClean="0"/>
              <a:t>Curvature of the spine leads to height loss, abdominal protrusion and a hump at the top of the spine. This is termed kyphosis (Dowager’s hump). </a:t>
            </a:r>
          </a:p>
          <a:p>
            <a:pPr eaLnBrk="1" hangingPunct="1">
              <a:tabLst>
                <a:tab pos="2514600" algn="l"/>
              </a:tabLst>
            </a:pPr>
            <a:r>
              <a:rPr lang="en-GB" smtClean="0"/>
              <a:t>Kyphosis means that it is hard for the patient to find clothes that fit and hang well (Lips 2003, Lips, et al. 1999). (Cummings, et al. 2002, Hodgson, et al. 2001, Ross 1997).</a:t>
            </a:r>
          </a:p>
          <a:p>
            <a:pPr eaLnBrk="1" hangingPunct="1">
              <a:tabLst>
                <a:tab pos="2514600" algn="l"/>
              </a:tabLst>
            </a:pPr>
            <a:r>
              <a:rPr lang="en-GB" smtClean="0"/>
              <a:t>Patients develop a poor perception of their body image and overall health. This can lead to depression and lowered self esteem (Gold, et al. 2001). </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21" name="Rectangle 7"/>
          <p:cNvSpPr>
            <a:spLocks noGrp="1" noChangeArrowheads="1"/>
          </p:cNvSpPr>
          <p:nvPr>
            <p:ph type="sldNum" sz="quarter" idx="5"/>
          </p:nvPr>
        </p:nvSpPr>
        <p:spPr>
          <a:noFill/>
        </p:spPr>
        <p:txBody>
          <a:bodyPr/>
          <a:lstStyle/>
          <a:p>
            <a:r>
              <a:rPr lang="en-US" smtClean="0"/>
              <a:t>Slide </a:t>
            </a:r>
            <a:fld id="{1347E0B5-E153-4446-987C-BAEC3039CF94}" type="slidenum">
              <a:rPr lang="en-US" smtClean="0"/>
              <a:pPr/>
              <a:t>25</a:t>
            </a:fld>
            <a:endParaRPr lang="en-US" smtClean="0"/>
          </a:p>
        </p:txBody>
      </p:sp>
      <p:sp>
        <p:nvSpPr>
          <p:cNvPr id="747522" name="Rectangle 2"/>
          <p:cNvSpPr>
            <a:spLocks noGrp="1" noRot="1" noChangeAspect="1" noChangeArrowheads="1" noTextEdit="1"/>
          </p:cNvSpPr>
          <p:nvPr>
            <p:ph type="sldImg"/>
          </p:nvPr>
        </p:nvSpPr>
        <p:spPr>
          <a:xfrm>
            <a:off x="1717675" y="533400"/>
            <a:ext cx="3582988" cy="2687638"/>
          </a:xfrm>
          <a:ln/>
        </p:spPr>
      </p:sp>
      <p:sp>
        <p:nvSpPr>
          <p:cNvPr id="747523" name="Rectangle 3"/>
          <p:cNvSpPr>
            <a:spLocks noGrp="1" noChangeArrowheads="1"/>
          </p:cNvSpPr>
          <p:nvPr>
            <p:ph type="body" idx="1"/>
          </p:nvPr>
        </p:nvSpPr>
        <p:spPr>
          <a:noFill/>
          <a:ln/>
        </p:spPr>
        <p:txBody>
          <a:bodyPr/>
          <a:lstStyle/>
          <a:p>
            <a:pPr eaLnBrk="1" hangingPunct="1"/>
            <a:r>
              <a:rPr lang="hr-HR" smtClean="0"/>
              <a:t>Smanjenje apsorpcije kalcija u probavnom sustavu povezano s nedovoljnom količinom vitamina D aktivira oslobađanje</a:t>
            </a:r>
            <a:r>
              <a:rPr lang="en-US" smtClean="0"/>
              <a:t> PTH, </a:t>
            </a:r>
            <a:r>
              <a:rPr lang="hr-HR" smtClean="0"/>
              <a:t>koji posreduje u mobilizaciji kalcija iz kosti, što dovodi do smanjenja vrijednosti B</a:t>
            </a:r>
            <a:r>
              <a:rPr lang="en-US" smtClean="0"/>
              <a:t>MD.</a:t>
            </a:r>
            <a:r>
              <a:rPr lang="en-US" baseline="30000" smtClean="0"/>
              <a:t>10,12,18,19</a:t>
            </a:r>
            <a:r>
              <a:rPr lang="en-US" smtClean="0"/>
              <a:t> </a:t>
            </a:r>
            <a:r>
              <a:rPr lang="hr-HR" smtClean="0"/>
              <a:t>Taj homeostatski odgovor na nedovoljnu količinu vitamina D može povećati rizik od prijeloma čak i prije pojave otvorenih kliničkih simptoma</a:t>
            </a:r>
            <a:r>
              <a:rPr lang="en-US" smtClean="0"/>
              <a:t>.</a:t>
            </a:r>
            <a:r>
              <a:rPr lang="en-US" baseline="30000" smtClean="0"/>
              <a:t>20 </a:t>
            </a:r>
            <a:r>
              <a:rPr lang="hr-HR" smtClean="0"/>
              <a:t>Druga važna posljedica nedovoljne količine vitamina D je smanjenje </a:t>
            </a:r>
            <a:r>
              <a:rPr lang="en-US" smtClean="0"/>
              <a:t> </a:t>
            </a:r>
            <a:r>
              <a:rPr lang="hr-HR" smtClean="0"/>
              <a:t>neuromuskularne funkcije</a:t>
            </a:r>
            <a:r>
              <a:rPr lang="en-US" smtClean="0"/>
              <a:t>.</a:t>
            </a:r>
            <a:r>
              <a:rPr lang="en-US" baseline="30000" smtClean="0"/>
              <a:t>21</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9" name="Title 8"/>
          <p:cNvSpPr>
            <a:spLocks noGrp="1"/>
          </p:cNvSpPr>
          <p:nvPr>
            <p:ph type="ctrTitle"/>
          </p:nvPr>
        </p:nvSpPr>
        <p:spPr>
          <a:xfrm>
            <a:off x="504371" y="631372"/>
            <a:ext cx="7851648" cy="1828800"/>
          </a:xfrm>
          <a:ln>
            <a:noFill/>
          </a:ln>
        </p:spPr>
        <p:txBody>
          <a:bodyPr tIns="0" rIns="18288">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lang="en-US" dirty="0" smtClean="0"/>
              <a:t>Click to edit Master title style</a:t>
            </a:r>
            <a:endParaRPr lang="en-US" dirty="0"/>
          </a:p>
        </p:txBody>
      </p:sp>
      <p:sp>
        <p:nvSpPr>
          <p:cNvPr id="17" name="Subtitle 16"/>
          <p:cNvSpPr>
            <a:spLocks noGrp="1"/>
          </p:cNvSpPr>
          <p:nvPr>
            <p:ph type="subTitle" idx="1"/>
          </p:nvPr>
        </p:nvSpPr>
        <p:spPr>
          <a:xfrm>
            <a:off x="533400" y="3228536"/>
            <a:ext cx="7854696"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smtClean="0"/>
              <a:t>Click to edit Master subtitle style</a:t>
            </a:r>
            <a:endParaRPr lang="en-US"/>
          </a:p>
        </p:txBody>
      </p:sp>
      <p:sp>
        <p:nvSpPr>
          <p:cNvPr id="4" name="Date Placeholder 9"/>
          <p:cNvSpPr>
            <a:spLocks noGrp="1"/>
          </p:cNvSpPr>
          <p:nvPr>
            <p:ph type="dt" sz="half" idx="10"/>
          </p:nvPr>
        </p:nvSpPr>
        <p:spPr/>
        <p:txBody>
          <a:bodyPr/>
          <a:lstStyle>
            <a:lvl1pPr>
              <a:defRPr/>
            </a:lvl1pPr>
          </a:lstStyle>
          <a:p>
            <a:pPr>
              <a:defRPr/>
            </a:pPr>
            <a:fld id="{097F36EE-8BAA-4E8F-838D-07EA91B787D2}" type="datetimeFigureOut">
              <a:rPr lang="en-US"/>
              <a:pPr>
                <a:defRPr/>
              </a:pPr>
              <a:t>5/16/2022</a:t>
            </a:fld>
            <a:endParaRPr lang="en-US" dirty="0"/>
          </a:p>
        </p:txBody>
      </p:sp>
      <p:sp>
        <p:nvSpPr>
          <p:cNvPr id="5" name="Footer Placeholder 21"/>
          <p:cNvSpPr>
            <a:spLocks noGrp="1"/>
          </p:cNvSpPr>
          <p:nvPr>
            <p:ph type="ftr" sz="quarter" idx="11"/>
          </p:nvPr>
        </p:nvSpPr>
        <p:spPr/>
        <p:txBody>
          <a:bodyPr/>
          <a:lstStyle>
            <a:lvl1pPr>
              <a:defRPr/>
            </a:lvl1pPr>
          </a:lstStyle>
          <a:p>
            <a:pPr>
              <a:defRPr/>
            </a:pPr>
            <a:endParaRPr lang="en-US"/>
          </a:p>
        </p:txBody>
      </p:sp>
      <p:sp>
        <p:nvSpPr>
          <p:cNvPr id="6" name="Slide Number Placeholder 17"/>
          <p:cNvSpPr>
            <a:spLocks noGrp="1"/>
          </p:cNvSpPr>
          <p:nvPr>
            <p:ph type="sldNum" sz="quarter" idx="12"/>
          </p:nvPr>
        </p:nvSpPr>
        <p:spPr/>
        <p:txBody>
          <a:bodyPr/>
          <a:lstStyle>
            <a:lvl1pPr>
              <a:defRPr/>
            </a:lvl1pPr>
          </a:lstStyle>
          <a:p>
            <a:pPr>
              <a:defRPr/>
            </a:pPr>
            <a:fld id="{4DEB4EC4-FD23-47AB-B6ED-F74E9EE9EF87}" type="slidenum">
              <a:rPr lang="en-US"/>
              <a:pPr>
                <a:defRPr/>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9"/>
          <p:cNvSpPr>
            <a:spLocks noGrp="1"/>
          </p:cNvSpPr>
          <p:nvPr>
            <p:ph type="dt" sz="half" idx="10"/>
          </p:nvPr>
        </p:nvSpPr>
        <p:spPr/>
        <p:txBody>
          <a:bodyPr/>
          <a:lstStyle>
            <a:lvl1pPr>
              <a:defRPr/>
            </a:lvl1pPr>
          </a:lstStyle>
          <a:p>
            <a:pPr>
              <a:defRPr/>
            </a:pPr>
            <a:fld id="{C3660517-DE16-4C6A-B04F-3BD4F8FB56E3}" type="datetimeFigureOut">
              <a:rPr lang="en-US"/>
              <a:pPr>
                <a:defRPr/>
              </a:pPr>
              <a:t>5/16/2022</a:t>
            </a:fld>
            <a:endParaRPr lang="en-US" dirty="0"/>
          </a:p>
        </p:txBody>
      </p:sp>
      <p:sp>
        <p:nvSpPr>
          <p:cNvPr id="5" name="Footer Placeholder 21"/>
          <p:cNvSpPr>
            <a:spLocks noGrp="1"/>
          </p:cNvSpPr>
          <p:nvPr>
            <p:ph type="ftr" sz="quarter" idx="11"/>
          </p:nvPr>
        </p:nvSpPr>
        <p:spPr/>
        <p:txBody>
          <a:bodyPr/>
          <a:lstStyle>
            <a:lvl1pPr>
              <a:defRPr/>
            </a:lvl1pPr>
          </a:lstStyle>
          <a:p>
            <a:pPr>
              <a:defRPr/>
            </a:pPr>
            <a:endParaRPr lang="en-US"/>
          </a:p>
        </p:txBody>
      </p:sp>
      <p:sp>
        <p:nvSpPr>
          <p:cNvPr id="6" name="Slide Number Placeholder 17"/>
          <p:cNvSpPr>
            <a:spLocks noGrp="1"/>
          </p:cNvSpPr>
          <p:nvPr>
            <p:ph type="sldNum" sz="quarter" idx="12"/>
          </p:nvPr>
        </p:nvSpPr>
        <p:spPr/>
        <p:txBody>
          <a:bodyPr/>
          <a:lstStyle>
            <a:lvl1pPr>
              <a:defRPr/>
            </a:lvl1pPr>
          </a:lstStyle>
          <a:p>
            <a:pPr>
              <a:defRPr/>
            </a:pPr>
            <a:fld id="{B892CA1E-4736-47F0-84FE-8E8AEEA653C9}" type="slidenum">
              <a:rPr lang="en-US"/>
              <a:pPr>
                <a:defRPr/>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1"/>
            <a:ext cx="2057400" cy="5211763"/>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914401"/>
            <a:ext cx="6019800" cy="521176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9"/>
          <p:cNvSpPr>
            <a:spLocks noGrp="1"/>
          </p:cNvSpPr>
          <p:nvPr>
            <p:ph type="dt" sz="half" idx="10"/>
          </p:nvPr>
        </p:nvSpPr>
        <p:spPr/>
        <p:txBody>
          <a:bodyPr/>
          <a:lstStyle>
            <a:lvl1pPr>
              <a:defRPr/>
            </a:lvl1pPr>
          </a:lstStyle>
          <a:p>
            <a:pPr>
              <a:defRPr/>
            </a:pPr>
            <a:fld id="{D15603A4-1E67-4903-93CC-4BDF03871B48}" type="datetimeFigureOut">
              <a:rPr lang="en-US"/>
              <a:pPr>
                <a:defRPr/>
              </a:pPr>
              <a:t>5/16/2022</a:t>
            </a:fld>
            <a:endParaRPr lang="en-US" dirty="0"/>
          </a:p>
        </p:txBody>
      </p:sp>
      <p:sp>
        <p:nvSpPr>
          <p:cNvPr id="5" name="Footer Placeholder 21"/>
          <p:cNvSpPr>
            <a:spLocks noGrp="1"/>
          </p:cNvSpPr>
          <p:nvPr>
            <p:ph type="ftr" sz="quarter" idx="11"/>
          </p:nvPr>
        </p:nvSpPr>
        <p:spPr/>
        <p:txBody>
          <a:bodyPr/>
          <a:lstStyle>
            <a:lvl1pPr>
              <a:defRPr/>
            </a:lvl1pPr>
          </a:lstStyle>
          <a:p>
            <a:pPr>
              <a:defRPr/>
            </a:pPr>
            <a:endParaRPr lang="en-US"/>
          </a:p>
        </p:txBody>
      </p:sp>
      <p:sp>
        <p:nvSpPr>
          <p:cNvPr id="6" name="Slide Number Placeholder 17"/>
          <p:cNvSpPr>
            <a:spLocks noGrp="1"/>
          </p:cNvSpPr>
          <p:nvPr>
            <p:ph type="sldNum" sz="quarter" idx="12"/>
          </p:nvPr>
        </p:nvSpPr>
        <p:spPr/>
        <p:txBody>
          <a:bodyPr/>
          <a:lstStyle>
            <a:lvl1pPr>
              <a:defRPr/>
            </a:lvl1pPr>
          </a:lstStyle>
          <a:p>
            <a:pPr>
              <a:defRPr/>
            </a:pPr>
            <a:fld id="{82093F2D-C2CE-4BF6-928C-033A096A1774}" type="slidenum">
              <a:rPr lang="en-US"/>
              <a:pPr>
                <a:defRPr/>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chart">
  <p:cSld name="Title and Chart">
    <p:spTree>
      <p:nvGrpSpPr>
        <p:cNvPr id="1" name=""/>
        <p:cNvGrpSpPr/>
        <p:nvPr/>
      </p:nvGrpSpPr>
      <p:grpSpPr>
        <a:xfrm>
          <a:off x="0" y="0"/>
          <a:ext cx="0" cy="0"/>
          <a:chOff x="0" y="0"/>
          <a:chExt cx="0" cy="0"/>
        </a:xfrm>
      </p:grpSpPr>
      <p:sp>
        <p:nvSpPr>
          <p:cNvPr id="2" name="Title 1"/>
          <p:cNvSpPr>
            <a:spLocks noGrp="1"/>
          </p:cNvSpPr>
          <p:nvPr>
            <p:ph type="title"/>
          </p:nvPr>
        </p:nvSpPr>
        <p:spPr>
          <a:xfrm>
            <a:off x="228600" y="247650"/>
            <a:ext cx="8429625" cy="1009650"/>
          </a:xfrm>
        </p:spPr>
        <p:txBody>
          <a:bodyPr/>
          <a:lstStyle/>
          <a:p>
            <a:r>
              <a:rPr lang="en-US" smtClean="0"/>
              <a:t>Click to edit Master title style</a:t>
            </a:r>
            <a:endParaRPr lang="bs-Latn-BA"/>
          </a:p>
        </p:txBody>
      </p:sp>
      <p:sp>
        <p:nvSpPr>
          <p:cNvPr id="3" name="Chart Placeholder 2"/>
          <p:cNvSpPr>
            <a:spLocks noGrp="1"/>
          </p:cNvSpPr>
          <p:nvPr>
            <p:ph type="chart" idx="1"/>
          </p:nvPr>
        </p:nvSpPr>
        <p:spPr>
          <a:xfrm>
            <a:off x="219075" y="1482725"/>
            <a:ext cx="8801100" cy="4773613"/>
          </a:xfrm>
        </p:spPr>
        <p:txBody>
          <a:bodyPr>
            <a:normAutofit/>
          </a:bodyPr>
          <a:lstStyle/>
          <a:p>
            <a:pPr lvl="0"/>
            <a:endParaRPr lang="bs-Latn-BA" noProof="0"/>
          </a:p>
        </p:txBody>
      </p:sp>
    </p:spTree>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Only">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219075" y="247650"/>
            <a:ext cx="8801100" cy="60086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bs-Latn-BA"/>
          </a:p>
        </p:txBody>
      </p:sp>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9"/>
          <p:cNvSpPr>
            <a:spLocks noGrp="1"/>
          </p:cNvSpPr>
          <p:nvPr>
            <p:ph type="dt" sz="half" idx="10"/>
          </p:nvPr>
        </p:nvSpPr>
        <p:spPr/>
        <p:txBody>
          <a:bodyPr/>
          <a:lstStyle>
            <a:lvl1pPr>
              <a:defRPr/>
            </a:lvl1pPr>
          </a:lstStyle>
          <a:p>
            <a:pPr>
              <a:defRPr/>
            </a:pPr>
            <a:fld id="{FC935FEF-F0AE-468C-9D63-18E427B1CD86}" type="datetimeFigureOut">
              <a:rPr lang="en-US"/>
              <a:pPr>
                <a:defRPr/>
              </a:pPr>
              <a:t>5/16/2022</a:t>
            </a:fld>
            <a:endParaRPr lang="en-US" dirty="0"/>
          </a:p>
        </p:txBody>
      </p:sp>
      <p:sp>
        <p:nvSpPr>
          <p:cNvPr id="5" name="Footer Placeholder 21"/>
          <p:cNvSpPr>
            <a:spLocks noGrp="1"/>
          </p:cNvSpPr>
          <p:nvPr>
            <p:ph type="ftr" sz="quarter" idx="11"/>
          </p:nvPr>
        </p:nvSpPr>
        <p:spPr/>
        <p:txBody>
          <a:bodyPr/>
          <a:lstStyle>
            <a:lvl1pPr>
              <a:defRPr/>
            </a:lvl1pPr>
          </a:lstStyle>
          <a:p>
            <a:pPr>
              <a:defRPr/>
            </a:pPr>
            <a:endParaRPr lang="en-US"/>
          </a:p>
        </p:txBody>
      </p:sp>
      <p:sp>
        <p:nvSpPr>
          <p:cNvPr id="6" name="Slide Number Placeholder 17"/>
          <p:cNvSpPr>
            <a:spLocks noGrp="1"/>
          </p:cNvSpPr>
          <p:nvPr>
            <p:ph type="sldNum" sz="quarter" idx="12"/>
          </p:nvPr>
        </p:nvSpPr>
        <p:spPr/>
        <p:txBody>
          <a:bodyPr/>
          <a:lstStyle>
            <a:lvl1pPr>
              <a:defRPr/>
            </a:lvl1pPr>
          </a:lstStyle>
          <a:p>
            <a:pPr>
              <a:defRPr/>
            </a:pPr>
            <a:fld id="{B5C78DF2-9187-4BD4-AFB3-EA814FE43E11}" type="slidenum">
              <a:rPr lang="en-US"/>
              <a:pPr>
                <a:defRPr/>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30352" y="1316736"/>
            <a:ext cx="7772400" cy="1362456"/>
          </a:xfrm>
          <a:ln>
            <a:noFill/>
          </a:ln>
        </p:spPr>
        <p:txBody>
          <a:bodyPr tIns="0">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lang="en-US" smtClean="0"/>
              <a:t>Click to edit Master title style</a:t>
            </a:r>
            <a:endParaRPr lang="en-US"/>
          </a:p>
        </p:txBody>
      </p:sp>
      <p:sp>
        <p:nvSpPr>
          <p:cNvPr id="3" name="Text Placeholder 2"/>
          <p:cNvSpPr>
            <a:spLocks noGrp="1"/>
          </p:cNvSpPr>
          <p:nvPr>
            <p:ph type="body" idx="1"/>
          </p:nvPr>
        </p:nvSpPr>
        <p:spPr>
          <a:xfrm>
            <a:off x="530352" y="2704664"/>
            <a:ext cx="7772400" cy="1509712"/>
          </a:xfrm>
        </p:spPr>
        <p:txBody>
          <a:bodyPr lIns="45720" rIns="45720"/>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smtClean="0"/>
              <a:t>Click to edit Master text styles</a:t>
            </a:r>
          </a:p>
        </p:txBody>
      </p:sp>
      <p:sp>
        <p:nvSpPr>
          <p:cNvPr id="4" name="Date Placeholder 9"/>
          <p:cNvSpPr>
            <a:spLocks noGrp="1"/>
          </p:cNvSpPr>
          <p:nvPr>
            <p:ph type="dt" sz="half" idx="10"/>
          </p:nvPr>
        </p:nvSpPr>
        <p:spPr/>
        <p:txBody>
          <a:bodyPr/>
          <a:lstStyle>
            <a:lvl1pPr>
              <a:defRPr/>
            </a:lvl1pPr>
          </a:lstStyle>
          <a:p>
            <a:pPr>
              <a:defRPr/>
            </a:pPr>
            <a:fld id="{FA73E356-F33D-4658-88E7-1D966FB4B913}" type="datetimeFigureOut">
              <a:rPr lang="en-US"/>
              <a:pPr>
                <a:defRPr/>
              </a:pPr>
              <a:t>5/16/2022</a:t>
            </a:fld>
            <a:endParaRPr lang="en-US" dirty="0"/>
          </a:p>
        </p:txBody>
      </p:sp>
      <p:sp>
        <p:nvSpPr>
          <p:cNvPr id="5" name="Footer Placeholder 21"/>
          <p:cNvSpPr>
            <a:spLocks noGrp="1"/>
          </p:cNvSpPr>
          <p:nvPr>
            <p:ph type="ftr" sz="quarter" idx="11"/>
          </p:nvPr>
        </p:nvSpPr>
        <p:spPr/>
        <p:txBody>
          <a:bodyPr/>
          <a:lstStyle>
            <a:lvl1pPr>
              <a:defRPr/>
            </a:lvl1pPr>
          </a:lstStyle>
          <a:p>
            <a:pPr>
              <a:defRPr/>
            </a:pPr>
            <a:endParaRPr lang="en-US"/>
          </a:p>
        </p:txBody>
      </p:sp>
      <p:sp>
        <p:nvSpPr>
          <p:cNvPr id="6" name="Slide Number Placeholder 17"/>
          <p:cNvSpPr>
            <a:spLocks noGrp="1"/>
          </p:cNvSpPr>
          <p:nvPr>
            <p:ph type="sldNum" sz="quarter" idx="12"/>
          </p:nvPr>
        </p:nvSpPr>
        <p:spPr/>
        <p:txBody>
          <a:bodyPr/>
          <a:lstStyle>
            <a:lvl1pPr>
              <a:defRPr/>
            </a:lvl1pPr>
          </a:lstStyle>
          <a:p>
            <a:pPr>
              <a:defRPr/>
            </a:pPr>
            <a:fld id="{FD8A2E4B-5632-4149-8100-49367FF23F74}" type="slidenum">
              <a:rPr lang="en-US"/>
              <a:pPr>
                <a:defRPr/>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920085"/>
            <a:ext cx="4038600" cy="4434840"/>
          </a:xfrm>
        </p:spPr>
        <p:txBody>
          <a:bodyPr/>
          <a:lstStyle>
            <a:lvl1pPr>
              <a:defRPr sz="2600"/>
            </a:lvl1pPr>
            <a:lvl2pPr>
              <a:defRPr sz="2400"/>
            </a:lvl2pPr>
            <a:lvl3pPr>
              <a:defRPr sz="2000"/>
            </a:lvl3pPr>
            <a:lvl4pPr>
              <a:defRPr sz="1800"/>
            </a:lvl4pPr>
            <a:lvl5pPr>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920085"/>
            <a:ext cx="4038600" cy="4434840"/>
          </a:xfrm>
        </p:spPr>
        <p:txBody>
          <a:bodyPr/>
          <a:lstStyle>
            <a:lvl1pPr>
              <a:defRPr sz="2600"/>
            </a:lvl1pPr>
            <a:lvl2pPr>
              <a:defRPr sz="2400"/>
            </a:lvl2pPr>
            <a:lvl3pPr>
              <a:defRPr sz="2000"/>
            </a:lvl3pPr>
            <a:lvl4pPr>
              <a:defRPr sz="1800"/>
            </a:lvl4pPr>
            <a:lvl5pPr>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9"/>
          <p:cNvSpPr>
            <a:spLocks noGrp="1"/>
          </p:cNvSpPr>
          <p:nvPr>
            <p:ph type="dt" sz="half" idx="10"/>
          </p:nvPr>
        </p:nvSpPr>
        <p:spPr/>
        <p:txBody>
          <a:bodyPr/>
          <a:lstStyle>
            <a:lvl1pPr>
              <a:defRPr/>
            </a:lvl1pPr>
          </a:lstStyle>
          <a:p>
            <a:pPr>
              <a:defRPr/>
            </a:pPr>
            <a:fld id="{4D1225E8-EE96-4C06-A44A-28C937B42ED1}" type="datetimeFigureOut">
              <a:rPr lang="en-US"/>
              <a:pPr>
                <a:defRPr/>
              </a:pPr>
              <a:t>5/16/2022</a:t>
            </a:fld>
            <a:endParaRPr lang="en-US" dirty="0"/>
          </a:p>
        </p:txBody>
      </p:sp>
      <p:sp>
        <p:nvSpPr>
          <p:cNvPr id="6" name="Footer Placeholder 21"/>
          <p:cNvSpPr>
            <a:spLocks noGrp="1"/>
          </p:cNvSpPr>
          <p:nvPr>
            <p:ph type="ftr" sz="quarter" idx="11"/>
          </p:nvPr>
        </p:nvSpPr>
        <p:spPr/>
        <p:txBody>
          <a:bodyPr/>
          <a:lstStyle>
            <a:lvl1pPr>
              <a:defRPr/>
            </a:lvl1pPr>
          </a:lstStyle>
          <a:p>
            <a:pPr>
              <a:defRPr/>
            </a:pPr>
            <a:endParaRPr lang="en-US"/>
          </a:p>
        </p:txBody>
      </p:sp>
      <p:sp>
        <p:nvSpPr>
          <p:cNvPr id="7" name="Slide Number Placeholder 17"/>
          <p:cNvSpPr>
            <a:spLocks noGrp="1"/>
          </p:cNvSpPr>
          <p:nvPr>
            <p:ph type="sldNum" sz="quarter" idx="12"/>
          </p:nvPr>
        </p:nvSpPr>
        <p:spPr/>
        <p:txBody>
          <a:bodyPr/>
          <a:lstStyle>
            <a:lvl1pPr>
              <a:defRPr/>
            </a:lvl1pPr>
          </a:lstStyle>
          <a:p>
            <a:pPr>
              <a:defRPr/>
            </a:pPr>
            <a:fld id="{5CF11651-1B4E-4741-B79B-E73CAA108E21}" type="slidenum">
              <a:rPr lang="en-US"/>
              <a:pPr>
                <a:defRPr/>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855248"/>
            <a:ext cx="4040188"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a:r>
              <a:rPr lang="en-US" smtClean="0"/>
              <a:t>Click to edit Master text styles</a:t>
            </a:r>
          </a:p>
        </p:txBody>
      </p:sp>
      <p:sp>
        <p:nvSpPr>
          <p:cNvPr id="4" name="Text Placeholder 3"/>
          <p:cNvSpPr>
            <a:spLocks noGrp="1"/>
          </p:cNvSpPr>
          <p:nvPr>
            <p:ph type="body" sz="half" idx="3"/>
          </p:nvPr>
        </p:nvSpPr>
        <p:spPr>
          <a:xfrm>
            <a:off x="4645025" y="1859757"/>
            <a:ext cx="4041775"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a:r>
              <a:rPr lang="en-US" smtClean="0"/>
              <a:t>Click to edit Master text styles</a:t>
            </a:r>
          </a:p>
        </p:txBody>
      </p:sp>
      <p:sp>
        <p:nvSpPr>
          <p:cNvPr id="5" name="Content Placeholder 4"/>
          <p:cNvSpPr>
            <a:spLocks noGrp="1"/>
          </p:cNvSpPr>
          <p:nvPr>
            <p:ph sz="quarter" idx="2"/>
          </p:nvPr>
        </p:nvSpPr>
        <p:spPr>
          <a:xfrm>
            <a:off x="457200" y="2514600"/>
            <a:ext cx="4040188" cy="3845720"/>
          </a:xfrm>
        </p:spPr>
        <p:txBody>
          <a:bodyPr tIns="0"/>
          <a:lstStyle>
            <a:lvl1pPr>
              <a:defRPr sz="2200"/>
            </a:lvl1pPr>
            <a:lvl2pPr>
              <a:defRPr sz="2000"/>
            </a:lvl2pPr>
            <a:lvl3pPr>
              <a:defRPr sz="1800"/>
            </a:lvl3pPr>
            <a:lvl4pPr>
              <a:defRPr sz="1600"/>
            </a:lvl4pPr>
            <a:lvl5pPr>
              <a:defRPr sz="16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Content Placeholder 5"/>
          <p:cNvSpPr>
            <a:spLocks noGrp="1"/>
          </p:cNvSpPr>
          <p:nvPr>
            <p:ph sz="quarter" idx="4"/>
          </p:nvPr>
        </p:nvSpPr>
        <p:spPr>
          <a:xfrm>
            <a:off x="4645025" y="2514600"/>
            <a:ext cx="4041775" cy="3845720"/>
          </a:xfrm>
        </p:spPr>
        <p:txBody>
          <a:bodyPr tIns="0"/>
          <a:lstStyle>
            <a:lvl1pPr>
              <a:defRPr sz="2200"/>
            </a:lvl1pPr>
            <a:lvl2pPr>
              <a:defRPr sz="2000"/>
            </a:lvl2pPr>
            <a:lvl3pPr>
              <a:defRPr sz="1800"/>
            </a:lvl3pPr>
            <a:lvl4pPr>
              <a:defRPr sz="1600"/>
            </a:lvl4pPr>
            <a:lvl5pPr>
              <a:defRPr sz="16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9"/>
          <p:cNvSpPr>
            <a:spLocks noGrp="1"/>
          </p:cNvSpPr>
          <p:nvPr>
            <p:ph type="dt" sz="half" idx="10"/>
          </p:nvPr>
        </p:nvSpPr>
        <p:spPr/>
        <p:txBody>
          <a:bodyPr/>
          <a:lstStyle>
            <a:lvl1pPr>
              <a:defRPr/>
            </a:lvl1pPr>
          </a:lstStyle>
          <a:p>
            <a:pPr>
              <a:defRPr/>
            </a:pPr>
            <a:fld id="{ACC539B3-EBD4-45CB-8AEC-F7E8971B26D8}" type="datetimeFigureOut">
              <a:rPr lang="en-US"/>
              <a:pPr>
                <a:defRPr/>
              </a:pPr>
              <a:t>5/16/2022</a:t>
            </a:fld>
            <a:endParaRPr lang="en-US" dirty="0"/>
          </a:p>
        </p:txBody>
      </p:sp>
      <p:sp>
        <p:nvSpPr>
          <p:cNvPr id="8" name="Footer Placeholder 21"/>
          <p:cNvSpPr>
            <a:spLocks noGrp="1"/>
          </p:cNvSpPr>
          <p:nvPr>
            <p:ph type="ftr" sz="quarter" idx="11"/>
          </p:nvPr>
        </p:nvSpPr>
        <p:spPr/>
        <p:txBody>
          <a:bodyPr/>
          <a:lstStyle>
            <a:lvl1pPr>
              <a:defRPr/>
            </a:lvl1pPr>
          </a:lstStyle>
          <a:p>
            <a:pPr>
              <a:defRPr/>
            </a:pPr>
            <a:endParaRPr lang="en-US"/>
          </a:p>
        </p:txBody>
      </p:sp>
      <p:sp>
        <p:nvSpPr>
          <p:cNvPr id="9" name="Slide Number Placeholder 17"/>
          <p:cNvSpPr>
            <a:spLocks noGrp="1"/>
          </p:cNvSpPr>
          <p:nvPr>
            <p:ph type="sldNum" sz="quarter" idx="12"/>
          </p:nvPr>
        </p:nvSpPr>
        <p:spPr/>
        <p:txBody>
          <a:bodyPr/>
          <a:lstStyle>
            <a:lvl1pPr>
              <a:defRPr/>
            </a:lvl1pPr>
          </a:lstStyle>
          <a:p>
            <a:pPr>
              <a:defRPr/>
            </a:pPr>
            <a:fld id="{70989E1D-81E3-4AFD-83F4-017FCD568601}" type="slidenum">
              <a:rPr lang="en-US"/>
              <a:pPr>
                <a:defRPr/>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305800" cy="1143000"/>
          </a:xfrm>
        </p:spPr>
        <p:txBody>
          <a:bodyPr>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lang="en-US" smtClean="0"/>
              <a:t>Click to edit Master title style</a:t>
            </a:r>
            <a:endParaRPr lang="en-US"/>
          </a:p>
        </p:txBody>
      </p:sp>
      <p:sp>
        <p:nvSpPr>
          <p:cNvPr id="3" name="Date Placeholder 9"/>
          <p:cNvSpPr>
            <a:spLocks noGrp="1"/>
          </p:cNvSpPr>
          <p:nvPr>
            <p:ph type="dt" sz="half" idx="10"/>
          </p:nvPr>
        </p:nvSpPr>
        <p:spPr/>
        <p:txBody>
          <a:bodyPr/>
          <a:lstStyle>
            <a:lvl1pPr>
              <a:defRPr/>
            </a:lvl1pPr>
          </a:lstStyle>
          <a:p>
            <a:pPr>
              <a:defRPr/>
            </a:pPr>
            <a:fld id="{FDD978DB-D731-4768-9ADC-43F1FC99CC56}" type="datetimeFigureOut">
              <a:rPr lang="en-US"/>
              <a:pPr>
                <a:defRPr/>
              </a:pPr>
              <a:t>5/16/2022</a:t>
            </a:fld>
            <a:endParaRPr lang="en-US" dirty="0"/>
          </a:p>
        </p:txBody>
      </p:sp>
      <p:sp>
        <p:nvSpPr>
          <p:cNvPr id="4" name="Footer Placeholder 21"/>
          <p:cNvSpPr>
            <a:spLocks noGrp="1"/>
          </p:cNvSpPr>
          <p:nvPr>
            <p:ph type="ftr" sz="quarter" idx="11"/>
          </p:nvPr>
        </p:nvSpPr>
        <p:spPr/>
        <p:txBody>
          <a:bodyPr/>
          <a:lstStyle>
            <a:lvl1pPr>
              <a:defRPr/>
            </a:lvl1pPr>
          </a:lstStyle>
          <a:p>
            <a:pPr>
              <a:defRPr/>
            </a:pPr>
            <a:endParaRPr lang="en-US"/>
          </a:p>
        </p:txBody>
      </p:sp>
      <p:sp>
        <p:nvSpPr>
          <p:cNvPr id="5" name="Slide Number Placeholder 17"/>
          <p:cNvSpPr>
            <a:spLocks noGrp="1"/>
          </p:cNvSpPr>
          <p:nvPr>
            <p:ph type="sldNum" sz="quarter" idx="12"/>
          </p:nvPr>
        </p:nvSpPr>
        <p:spPr/>
        <p:txBody>
          <a:bodyPr/>
          <a:lstStyle>
            <a:lvl1pPr>
              <a:defRPr/>
            </a:lvl1pPr>
          </a:lstStyle>
          <a:p>
            <a:pPr>
              <a:defRPr/>
            </a:pPr>
            <a:fld id="{B9E15195-AC1A-4D7F-8267-AB116A149C3F}" type="slidenum">
              <a:rPr lang="en-US"/>
              <a:pPr>
                <a:defRPr/>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9"/>
          <p:cNvSpPr>
            <a:spLocks noGrp="1"/>
          </p:cNvSpPr>
          <p:nvPr>
            <p:ph type="dt" sz="half" idx="10"/>
          </p:nvPr>
        </p:nvSpPr>
        <p:spPr/>
        <p:txBody>
          <a:bodyPr/>
          <a:lstStyle>
            <a:lvl1pPr>
              <a:defRPr/>
            </a:lvl1pPr>
          </a:lstStyle>
          <a:p>
            <a:pPr>
              <a:defRPr/>
            </a:pPr>
            <a:fld id="{2205DC41-B287-4EA1-8186-DCCB37CC12BB}" type="datetimeFigureOut">
              <a:rPr lang="en-US"/>
              <a:pPr>
                <a:defRPr/>
              </a:pPr>
              <a:t>5/16/2022</a:t>
            </a:fld>
            <a:endParaRPr lang="en-US" dirty="0"/>
          </a:p>
        </p:txBody>
      </p:sp>
      <p:sp>
        <p:nvSpPr>
          <p:cNvPr id="3" name="Footer Placeholder 21"/>
          <p:cNvSpPr>
            <a:spLocks noGrp="1"/>
          </p:cNvSpPr>
          <p:nvPr>
            <p:ph type="ftr" sz="quarter" idx="11"/>
          </p:nvPr>
        </p:nvSpPr>
        <p:spPr/>
        <p:txBody>
          <a:bodyPr/>
          <a:lstStyle>
            <a:lvl1pPr>
              <a:defRPr/>
            </a:lvl1pPr>
          </a:lstStyle>
          <a:p>
            <a:pPr>
              <a:defRPr/>
            </a:pPr>
            <a:endParaRPr lang="en-US"/>
          </a:p>
        </p:txBody>
      </p:sp>
      <p:sp>
        <p:nvSpPr>
          <p:cNvPr id="4" name="Slide Number Placeholder 17"/>
          <p:cNvSpPr>
            <a:spLocks noGrp="1"/>
          </p:cNvSpPr>
          <p:nvPr>
            <p:ph type="sldNum" sz="quarter" idx="12"/>
          </p:nvPr>
        </p:nvSpPr>
        <p:spPr/>
        <p:txBody>
          <a:bodyPr/>
          <a:lstStyle>
            <a:lvl1pPr>
              <a:defRPr/>
            </a:lvl1pPr>
          </a:lstStyle>
          <a:p>
            <a:pPr>
              <a:defRPr/>
            </a:pPr>
            <a:fld id="{D631A2DF-98C4-413D-86F7-F178FC63A5F2}" type="slidenum">
              <a:rPr lang="en-US"/>
              <a:pPr>
                <a:defRPr/>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514352"/>
            <a:ext cx="2743200" cy="1162050"/>
          </a:xfrm>
        </p:spPr>
        <p:txBody>
          <a:bodyPr>
            <a:noAutofit/>
          </a:bodyPr>
          <a:lstStyle>
            <a:lvl1pPr algn="l" rtl="0">
              <a:spcBef>
                <a:spcPct val="0"/>
              </a:spcBef>
              <a:buNone/>
              <a:defRPr sz="2600" b="0">
                <a:ln>
                  <a:noFill/>
                </a:ln>
                <a:solidFill>
                  <a:schemeClr val="tx2"/>
                </a:solidFill>
                <a:effectLst/>
                <a:latin typeface="+mj-lt"/>
                <a:ea typeface="+mj-ea"/>
                <a:cs typeface="+mj-cs"/>
              </a:defRPr>
            </a:lvl1pPr>
          </a:lstStyle>
          <a:p>
            <a:r>
              <a:rPr lang="en-US" smtClean="0"/>
              <a:t>Click to edit Master title style</a:t>
            </a:r>
            <a:endParaRPr lang="en-US"/>
          </a:p>
        </p:txBody>
      </p:sp>
      <p:sp>
        <p:nvSpPr>
          <p:cNvPr id="3" name="Text Placeholder 2"/>
          <p:cNvSpPr>
            <a:spLocks noGrp="1"/>
          </p:cNvSpPr>
          <p:nvPr>
            <p:ph type="body" idx="2"/>
          </p:nvPr>
        </p:nvSpPr>
        <p:spPr>
          <a:xfrm>
            <a:off x="685800" y="1676400"/>
            <a:ext cx="27432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a:r>
              <a:rPr lang="en-US" smtClean="0"/>
              <a:t>Click to edit Master text styles</a:t>
            </a:r>
          </a:p>
        </p:txBody>
      </p:sp>
      <p:sp>
        <p:nvSpPr>
          <p:cNvPr id="4" name="Content Placeholder 3"/>
          <p:cNvSpPr>
            <a:spLocks noGrp="1"/>
          </p:cNvSpPr>
          <p:nvPr>
            <p:ph sz="half" idx="1"/>
          </p:nvPr>
        </p:nvSpPr>
        <p:spPr>
          <a:xfrm>
            <a:off x="3575050" y="1676400"/>
            <a:ext cx="5111750" cy="4572000"/>
          </a:xfrm>
        </p:spPr>
        <p:txBody>
          <a:bodyPr tIns="0"/>
          <a:lstStyle>
            <a:lvl1pPr>
              <a:defRPr sz="2800"/>
            </a:lvl1pPr>
            <a:lvl2pPr>
              <a:defRPr sz="2600"/>
            </a:lvl2pPr>
            <a:lvl3pPr>
              <a:defRPr sz="2400"/>
            </a:lvl3pPr>
            <a:lvl4pPr>
              <a:defRPr sz="2000"/>
            </a:lvl4pPr>
            <a:lvl5pPr>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9"/>
          <p:cNvSpPr>
            <a:spLocks noGrp="1"/>
          </p:cNvSpPr>
          <p:nvPr>
            <p:ph type="dt" sz="half" idx="10"/>
          </p:nvPr>
        </p:nvSpPr>
        <p:spPr/>
        <p:txBody>
          <a:bodyPr/>
          <a:lstStyle>
            <a:lvl1pPr>
              <a:defRPr/>
            </a:lvl1pPr>
          </a:lstStyle>
          <a:p>
            <a:pPr>
              <a:defRPr/>
            </a:pPr>
            <a:fld id="{17D5B835-B212-42B7-8EE5-30950E660603}" type="datetimeFigureOut">
              <a:rPr lang="en-US"/>
              <a:pPr>
                <a:defRPr/>
              </a:pPr>
              <a:t>5/16/2022</a:t>
            </a:fld>
            <a:endParaRPr lang="en-US" dirty="0"/>
          </a:p>
        </p:txBody>
      </p:sp>
      <p:sp>
        <p:nvSpPr>
          <p:cNvPr id="6" name="Footer Placeholder 21"/>
          <p:cNvSpPr>
            <a:spLocks noGrp="1"/>
          </p:cNvSpPr>
          <p:nvPr>
            <p:ph type="ftr" sz="quarter" idx="11"/>
          </p:nvPr>
        </p:nvSpPr>
        <p:spPr/>
        <p:txBody>
          <a:bodyPr/>
          <a:lstStyle>
            <a:lvl1pPr>
              <a:defRPr/>
            </a:lvl1pPr>
          </a:lstStyle>
          <a:p>
            <a:pPr>
              <a:defRPr/>
            </a:pPr>
            <a:endParaRPr lang="en-US"/>
          </a:p>
        </p:txBody>
      </p:sp>
      <p:sp>
        <p:nvSpPr>
          <p:cNvPr id="7" name="Slide Number Placeholder 17"/>
          <p:cNvSpPr>
            <a:spLocks noGrp="1"/>
          </p:cNvSpPr>
          <p:nvPr>
            <p:ph type="sldNum" sz="quarter" idx="12"/>
          </p:nvPr>
        </p:nvSpPr>
        <p:spPr/>
        <p:txBody>
          <a:bodyPr/>
          <a:lstStyle>
            <a:lvl1pPr>
              <a:defRPr/>
            </a:lvl1pPr>
          </a:lstStyle>
          <a:p>
            <a:pPr>
              <a:defRPr/>
            </a:pPr>
            <a:fld id="{FBA65D7C-DBDA-41C9-A57C-4CA8E8DA9605}" type="slidenum">
              <a:rPr lang="en-US"/>
              <a:pPr>
                <a:defRPr/>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Snip and Round Single Corner Rectangle 8"/>
          <p:cNvSpPr/>
          <p:nvPr/>
        </p:nvSpPr>
        <p:spPr>
          <a:xfrm rot="420000" flipV="1">
            <a:off x="3165475" y="1108075"/>
            <a:ext cx="52578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lgn="ctr">
              <a:defRPr/>
            </a:pPr>
            <a:endParaRPr lang="en-US"/>
          </a:p>
        </p:txBody>
      </p:sp>
      <p:sp>
        <p:nvSpPr>
          <p:cNvPr id="6" name="Right Triangle 11"/>
          <p:cNvSpPr/>
          <p:nvPr/>
        </p:nvSpPr>
        <p:spPr>
          <a:xfrm rot="420000" flipV="1">
            <a:off x="8004175" y="5359400"/>
            <a:ext cx="155575" cy="155575"/>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lgn="ctr">
              <a:defRPr/>
            </a:pPr>
            <a:endParaRPr lang="en-US"/>
          </a:p>
        </p:txBody>
      </p:sp>
      <p:sp>
        <p:nvSpPr>
          <p:cNvPr id="7" name="Freeform 9"/>
          <p:cNvSpPr>
            <a:spLocks/>
          </p:cNvSpPr>
          <p:nvPr/>
        </p:nvSpPr>
        <p:spPr bwMode="auto">
          <a:xfrm flipV="1">
            <a:off x="-9525" y="5816600"/>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a:lstStyle/>
          <a:p>
            <a:pPr>
              <a:defRPr/>
            </a:pPr>
            <a:endParaRPr lang="en-US">
              <a:latin typeface="+mn-lt"/>
              <a:cs typeface="+mn-cs"/>
            </a:endParaRPr>
          </a:p>
        </p:txBody>
      </p:sp>
      <p:sp>
        <p:nvSpPr>
          <p:cNvPr id="8" name="Freeform 10"/>
          <p:cNvSpPr>
            <a:spLocks/>
          </p:cNvSpPr>
          <p:nvPr/>
        </p:nvSpPr>
        <p:spPr bwMode="auto">
          <a:xfrm flipV="1">
            <a:off x="4381500" y="6219825"/>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a:lstStyle/>
          <a:p>
            <a:pPr>
              <a:defRPr/>
            </a:pPr>
            <a:endParaRPr lang="en-US">
              <a:latin typeface="+mn-lt"/>
              <a:cs typeface="+mn-cs"/>
            </a:endParaRPr>
          </a:p>
        </p:txBody>
      </p:sp>
      <p:sp>
        <p:nvSpPr>
          <p:cNvPr id="2" name="Title 1"/>
          <p:cNvSpPr>
            <a:spLocks noGrp="1"/>
          </p:cNvSpPr>
          <p:nvPr>
            <p:ph type="title"/>
          </p:nvPr>
        </p:nvSpPr>
        <p:spPr>
          <a:xfrm>
            <a:off x="609600" y="1176996"/>
            <a:ext cx="2212848" cy="1582621"/>
          </a:xfrm>
        </p:spPr>
        <p:txBody>
          <a:bodyPr lIns="45720" rIns="45720" bIns="45720"/>
          <a:lstStyle>
            <a:lvl1pPr algn="l">
              <a:buNone/>
              <a:defRPr sz="2000" b="1">
                <a:solidFill>
                  <a:schemeClr val="tx2"/>
                </a:solidFill>
              </a:defRPr>
            </a:lvl1pPr>
          </a:lstStyle>
          <a:p>
            <a:r>
              <a:rPr lang="en-US" smtClean="0"/>
              <a:t>Click to edit Master title style</a:t>
            </a:r>
            <a:endParaRPr lang="en-US"/>
          </a:p>
        </p:txBody>
      </p:sp>
      <p:sp>
        <p:nvSpPr>
          <p:cNvPr id="4" name="Text Placeholder 3"/>
          <p:cNvSpPr>
            <a:spLocks noGrp="1"/>
          </p:cNvSpPr>
          <p:nvPr>
            <p:ph type="body" sz="half" idx="2"/>
          </p:nvPr>
        </p:nvSpPr>
        <p:spPr>
          <a:xfrm>
            <a:off x="609600" y="2828785"/>
            <a:ext cx="2209800" cy="2179320"/>
          </a:xfrm>
        </p:spPr>
        <p:txBody>
          <a:bodyPr lIns="64008" rIns="45720"/>
          <a:lstStyle>
            <a:lvl1pPr marL="0" indent="0" algn="l">
              <a:spcBef>
                <a:spcPts val="250"/>
              </a:spcBef>
              <a:buFontTx/>
              <a:buNone/>
              <a:defRPr sz="1300"/>
            </a:lvl1pPr>
            <a:lvl2pPr>
              <a:defRPr sz="1200"/>
            </a:lvl2pPr>
            <a:lvl3pPr>
              <a:defRPr sz="1000"/>
            </a:lvl3pPr>
            <a:lvl4pPr>
              <a:defRPr sz="900"/>
            </a:lvl4pPr>
            <a:lvl5pPr>
              <a:defRPr sz="900"/>
            </a:lvl5pPr>
          </a:lstStyle>
          <a:p>
            <a:pPr lvl="0"/>
            <a:r>
              <a:rPr lang="en-US" smtClean="0"/>
              <a:t>Click to edit Master text styles</a:t>
            </a:r>
          </a:p>
        </p:txBody>
      </p:sp>
      <p:sp>
        <p:nvSpPr>
          <p:cNvPr id="3" name="Picture Placeholder 2"/>
          <p:cNvSpPr>
            <a:spLocks noGrp="1"/>
          </p:cNvSpPr>
          <p:nvPr>
            <p:ph type="pic" idx="1"/>
          </p:nvPr>
        </p:nvSpPr>
        <p:spPr>
          <a:xfrm rot="420000">
            <a:off x="3485793" y="1199517"/>
            <a:ext cx="4617720" cy="3931920"/>
          </a:xfrm>
          <a:prstGeom prst="rect">
            <a:avLst/>
          </a:prstGeom>
          <a:solidFill>
            <a:schemeClr val="bg2"/>
          </a:solidFill>
          <a:ln w="3000" cap="rnd">
            <a:solidFill>
              <a:srgbClr val="C0C0C0"/>
            </a:solidFill>
            <a:round/>
          </a:ln>
          <a:effectLst/>
        </p:spPr>
        <p:txBody>
          <a:bodyPr>
            <a:normAutofit/>
          </a:bodyPr>
          <a:lstStyle>
            <a:lvl1pPr marL="0" indent="0">
              <a:buNone/>
              <a:defRPr sz="3200"/>
            </a:lvl1pPr>
          </a:lstStyle>
          <a:p>
            <a:pPr lvl="0"/>
            <a:r>
              <a:rPr lang="en-US" noProof="0" smtClean="0"/>
              <a:t>Click icon to add picture</a:t>
            </a:r>
            <a:endParaRPr lang="en-US" noProof="0" dirty="0"/>
          </a:p>
        </p:txBody>
      </p:sp>
      <p:sp>
        <p:nvSpPr>
          <p:cNvPr id="9" name="Date Placeholder 4"/>
          <p:cNvSpPr>
            <a:spLocks noGrp="1"/>
          </p:cNvSpPr>
          <p:nvPr>
            <p:ph type="dt" sz="half" idx="10"/>
          </p:nvPr>
        </p:nvSpPr>
        <p:spPr/>
        <p:txBody>
          <a:bodyPr/>
          <a:lstStyle>
            <a:lvl1pPr>
              <a:defRPr/>
            </a:lvl1pPr>
          </a:lstStyle>
          <a:p>
            <a:pPr>
              <a:defRPr/>
            </a:pPr>
            <a:fld id="{D319C745-6BD4-469F-A6A4-AC023041AD8A}" type="datetimeFigureOut">
              <a:rPr lang="en-US"/>
              <a:pPr>
                <a:defRPr/>
              </a:pPr>
              <a:t>5/16/2022</a:t>
            </a:fld>
            <a:endParaRPr lang="en-US"/>
          </a:p>
        </p:txBody>
      </p:sp>
      <p:sp>
        <p:nvSpPr>
          <p:cNvPr id="10" name="Footer Placeholder 5"/>
          <p:cNvSpPr>
            <a:spLocks noGrp="1"/>
          </p:cNvSpPr>
          <p:nvPr>
            <p:ph type="ftr" sz="quarter" idx="11"/>
          </p:nvPr>
        </p:nvSpPr>
        <p:spPr/>
        <p:txBody>
          <a:bodyPr/>
          <a:lstStyle>
            <a:lvl1pPr>
              <a:defRPr/>
            </a:lvl1pPr>
          </a:lstStyle>
          <a:p>
            <a:pPr>
              <a:defRPr/>
            </a:pPr>
            <a:endParaRPr lang="en-US"/>
          </a:p>
        </p:txBody>
      </p:sp>
      <p:sp>
        <p:nvSpPr>
          <p:cNvPr id="11" name="Slide Number Placeholder 6"/>
          <p:cNvSpPr>
            <a:spLocks noGrp="1"/>
          </p:cNvSpPr>
          <p:nvPr>
            <p:ph type="sldNum" sz="quarter" idx="12"/>
          </p:nvPr>
        </p:nvSpPr>
        <p:spPr>
          <a:xfrm>
            <a:off x="8077200" y="6356350"/>
            <a:ext cx="609600" cy="365125"/>
          </a:xfrm>
        </p:spPr>
        <p:txBody>
          <a:bodyPr/>
          <a:lstStyle>
            <a:lvl1pPr>
              <a:defRPr/>
            </a:lvl1pPr>
          </a:lstStyle>
          <a:p>
            <a:pPr>
              <a:defRPr/>
            </a:pPr>
            <a:fld id="{599D865E-ED83-476D-9757-3EF48A5FDFAC}" type="slidenum">
              <a:rPr lang="en-US"/>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2">
            <a:lumMod val="10000"/>
          </a:schemeClr>
        </a:solidFill>
        <a:effectLst/>
      </p:bgPr>
    </p:bg>
    <p:spTree>
      <p:nvGrpSpPr>
        <p:cNvPr id="1" name=""/>
        <p:cNvGrpSpPr/>
        <p:nvPr/>
      </p:nvGrpSpPr>
      <p:grpSpPr>
        <a:xfrm>
          <a:off x="0" y="0"/>
          <a:ext cx="0" cy="0"/>
          <a:chOff x="0" y="0"/>
          <a:chExt cx="0" cy="0"/>
        </a:xfrm>
      </p:grpSpPr>
      <p:sp>
        <p:nvSpPr>
          <p:cNvPr id="7" name="Freeform 6"/>
          <p:cNvSpPr>
            <a:spLocks/>
          </p:cNvSpPr>
          <p:nvPr/>
        </p:nvSpPr>
        <p:spPr bwMode="auto">
          <a:xfrm>
            <a:off x="-9525" y="-7938"/>
            <a:ext cx="9163050" cy="1041401"/>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a:lstStyle/>
          <a:p>
            <a:pPr>
              <a:defRPr/>
            </a:pPr>
            <a:endParaRPr lang="en-US">
              <a:latin typeface="+mn-lt"/>
              <a:cs typeface="+mn-cs"/>
            </a:endParaRPr>
          </a:p>
        </p:txBody>
      </p:sp>
      <p:sp>
        <p:nvSpPr>
          <p:cNvPr id="8" name="Freeform 7"/>
          <p:cNvSpPr>
            <a:spLocks/>
          </p:cNvSpPr>
          <p:nvPr/>
        </p:nvSpPr>
        <p:spPr bwMode="auto">
          <a:xfrm>
            <a:off x="4381500" y="-7938"/>
            <a:ext cx="4762500" cy="638176"/>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a:lstStyle/>
          <a:p>
            <a:pPr>
              <a:defRPr/>
            </a:pPr>
            <a:endParaRPr lang="en-US">
              <a:latin typeface="+mn-lt"/>
              <a:cs typeface="+mn-cs"/>
            </a:endParaRPr>
          </a:p>
        </p:txBody>
      </p:sp>
      <p:sp>
        <p:nvSpPr>
          <p:cNvPr id="1028" name="Title Placeholder 8"/>
          <p:cNvSpPr>
            <a:spLocks noGrp="1"/>
          </p:cNvSpPr>
          <p:nvPr>
            <p:ph type="title"/>
          </p:nvPr>
        </p:nvSpPr>
        <p:spPr bwMode="auto">
          <a:xfrm>
            <a:off x="457200" y="704850"/>
            <a:ext cx="8229600" cy="1143000"/>
          </a:xfrm>
          <a:prstGeom prst="rect">
            <a:avLst/>
          </a:prstGeom>
          <a:noFill/>
          <a:ln w="9525">
            <a:noFill/>
            <a:miter lim="800000"/>
            <a:headEnd/>
            <a:tailEnd/>
          </a:ln>
        </p:spPr>
        <p:txBody>
          <a:bodyPr vert="horz" wrap="square" lIns="0" tIns="45720" rIns="0" bIns="0" numCol="1" anchor="b" anchorCtr="0" compatLnSpc="1">
            <a:prstTxWarp prst="textNoShape">
              <a:avLst/>
            </a:prstTxWarp>
          </a:bodyPr>
          <a:lstStyle/>
          <a:p>
            <a:pPr lvl="0"/>
            <a:r>
              <a:rPr lang="en-US" smtClean="0"/>
              <a:t>Click to edit Master title style</a:t>
            </a:r>
          </a:p>
        </p:txBody>
      </p:sp>
      <p:sp>
        <p:nvSpPr>
          <p:cNvPr id="1029" name="Text Placeholder 29"/>
          <p:cNvSpPr>
            <a:spLocks noGrp="1"/>
          </p:cNvSpPr>
          <p:nvPr>
            <p:ph type="body" idx="1"/>
          </p:nvPr>
        </p:nvSpPr>
        <p:spPr bwMode="auto">
          <a:xfrm>
            <a:off x="457200" y="1935163"/>
            <a:ext cx="8229600" cy="438943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 name="Date Placeholder 9"/>
          <p:cNvSpPr>
            <a:spLocks noGrp="1"/>
          </p:cNvSpPr>
          <p:nvPr>
            <p:ph type="dt" sz="half" idx="2"/>
          </p:nvPr>
        </p:nvSpPr>
        <p:spPr>
          <a:xfrm>
            <a:off x="457200" y="6356350"/>
            <a:ext cx="21336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pPr>
              <a:defRPr/>
            </a:pPr>
            <a:fld id="{BCAC29F9-EA7C-420A-8002-CEF6055C38AC}" type="datetimeFigureOut">
              <a:rPr lang="en-US"/>
              <a:pPr>
                <a:defRPr/>
              </a:pPr>
              <a:t>5/16/2022</a:t>
            </a:fld>
            <a:endParaRPr lang="en-US" dirty="0"/>
          </a:p>
        </p:txBody>
      </p:sp>
      <p:sp>
        <p:nvSpPr>
          <p:cNvPr id="22" name="Footer Placeholder 21"/>
          <p:cNvSpPr>
            <a:spLocks noGrp="1"/>
          </p:cNvSpPr>
          <p:nvPr>
            <p:ph type="ftr" sz="quarter" idx="3"/>
          </p:nvPr>
        </p:nvSpPr>
        <p:spPr>
          <a:xfrm>
            <a:off x="2667000" y="6356350"/>
            <a:ext cx="33528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pPr>
              <a:defRPr/>
            </a:pPr>
            <a:endParaRPr lang="en-US"/>
          </a:p>
        </p:txBody>
      </p:sp>
      <p:sp>
        <p:nvSpPr>
          <p:cNvPr id="18" name="Slide Number Placeholder 17"/>
          <p:cNvSpPr>
            <a:spLocks noGrp="1"/>
          </p:cNvSpPr>
          <p:nvPr>
            <p:ph type="sldNum" sz="quarter" idx="4"/>
          </p:nvPr>
        </p:nvSpPr>
        <p:spPr>
          <a:xfrm>
            <a:off x="7924800" y="6356350"/>
            <a:ext cx="762000" cy="365125"/>
          </a:xfrm>
          <a:prstGeom prst="rect">
            <a:avLst/>
          </a:prstGeom>
        </p:spPr>
        <p:txBody>
          <a:bodyPr vert="horz" lIns="0" tIns="0" rIns="0" bIns="0" anchor="b"/>
          <a:lstStyle>
            <a:lvl1pPr algn="r" eaLnBrk="1" latinLnBrk="0" hangingPunct="1">
              <a:defRPr kumimoji="0" sz="1200">
                <a:solidFill>
                  <a:schemeClr val="tx2">
                    <a:shade val="90000"/>
                  </a:schemeClr>
                </a:solidFill>
              </a:defRPr>
            </a:lvl1pPr>
          </a:lstStyle>
          <a:p>
            <a:pPr>
              <a:defRPr/>
            </a:pPr>
            <a:fld id="{58CC339D-5D21-48BA-98EA-E5DBCCAA62EE}" type="slidenum">
              <a:rPr lang="en-US"/>
              <a:pPr>
                <a:defRPr/>
              </a:pPr>
              <a:t>‹#›</a:t>
            </a:fld>
            <a:endParaRPr lang="en-US" dirty="0"/>
          </a:p>
        </p:txBody>
      </p:sp>
      <p:grpSp>
        <p:nvGrpSpPr>
          <p:cNvPr id="1033" name="Group 1"/>
          <p:cNvGrpSpPr>
            <a:grpSpLocks/>
          </p:cNvGrpSpPr>
          <p:nvPr/>
        </p:nvGrpSpPr>
        <p:grpSpPr bwMode="auto">
          <a:xfrm>
            <a:off x="-19050" y="203200"/>
            <a:ext cx="9180513" cy="647700"/>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a:lstStyle/>
            <a:p>
              <a:pPr>
                <a:defRPr/>
              </a:pPr>
              <a:endParaRPr lang="en-US"/>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a:lstStyle/>
            <a:p>
              <a:pPr>
                <a:defRPr/>
              </a:pPr>
              <a:endParaRPr lang="en-US"/>
            </a:p>
          </p:txBody>
        </p:sp>
      </p:grpSp>
    </p:spTree>
  </p:cSld>
  <p:clrMap bg1="dk1" tx1="lt1" bg2="dk2" tx2="lt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73" r:id="rId6"/>
    <p:sldLayoutId id="2147483674" r:id="rId7"/>
    <p:sldLayoutId id="2147483675" r:id="rId8"/>
    <p:sldLayoutId id="2147483678" r:id="rId9"/>
    <p:sldLayoutId id="2147483676" r:id="rId10"/>
    <p:sldLayoutId id="2147483677" r:id="rId11"/>
    <p:sldLayoutId id="2147483679" r:id="rId12"/>
    <p:sldLayoutId id="2147483680" r:id="rId13"/>
  </p:sldLayoutIdLst>
  <p:txStyles>
    <p:titleStyle>
      <a:lvl1pPr algn="l" rtl="0" eaLnBrk="0" fontAlgn="base" hangingPunct="0">
        <a:spcBef>
          <a:spcPct val="0"/>
        </a:spcBef>
        <a:spcAft>
          <a:spcPct val="0"/>
        </a:spcAft>
        <a:defRPr sz="5000" kern="1200">
          <a:solidFill>
            <a:schemeClr val="tx2"/>
          </a:solidFill>
          <a:latin typeface="+mj-lt"/>
          <a:ea typeface="+mj-ea"/>
          <a:cs typeface="+mj-cs"/>
        </a:defRPr>
      </a:lvl1pPr>
      <a:lvl2pPr algn="l" rtl="0" eaLnBrk="0" fontAlgn="base" hangingPunct="0">
        <a:spcBef>
          <a:spcPct val="0"/>
        </a:spcBef>
        <a:spcAft>
          <a:spcPct val="0"/>
        </a:spcAft>
        <a:defRPr sz="5000">
          <a:solidFill>
            <a:schemeClr val="tx2"/>
          </a:solidFill>
          <a:latin typeface="Calibri" pitchFamily="34" charset="0"/>
        </a:defRPr>
      </a:lvl2pPr>
      <a:lvl3pPr algn="l" rtl="0" eaLnBrk="0" fontAlgn="base" hangingPunct="0">
        <a:spcBef>
          <a:spcPct val="0"/>
        </a:spcBef>
        <a:spcAft>
          <a:spcPct val="0"/>
        </a:spcAft>
        <a:defRPr sz="5000">
          <a:solidFill>
            <a:schemeClr val="tx2"/>
          </a:solidFill>
          <a:latin typeface="Calibri" pitchFamily="34" charset="0"/>
        </a:defRPr>
      </a:lvl3pPr>
      <a:lvl4pPr algn="l" rtl="0" eaLnBrk="0" fontAlgn="base" hangingPunct="0">
        <a:spcBef>
          <a:spcPct val="0"/>
        </a:spcBef>
        <a:spcAft>
          <a:spcPct val="0"/>
        </a:spcAft>
        <a:defRPr sz="5000">
          <a:solidFill>
            <a:schemeClr val="tx2"/>
          </a:solidFill>
          <a:latin typeface="Calibri" pitchFamily="34" charset="0"/>
        </a:defRPr>
      </a:lvl4pPr>
      <a:lvl5pPr algn="l" rtl="0" eaLnBrk="0" fontAlgn="base" hangingPunct="0">
        <a:spcBef>
          <a:spcPct val="0"/>
        </a:spcBef>
        <a:spcAft>
          <a:spcPct val="0"/>
        </a:spcAft>
        <a:defRPr sz="5000">
          <a:solidFill>
            <a:schemeClr val="tx2"/>
          </a:solidFill>
          <a:latin typeface="Calibri" pitchFamily="34" charset="0"/>
        </a:defRPr>
      </a:lvl5pPr>
      <a:lvl6pPr marL="457200" algn="l" rtl="0" fontAlgn="base">
        <a:spcBef>
          <a:spcPct val="0"/>
        </a:spcBef>
        <a:spcAft>
          <a:spcPct val="0"/>
        </a:spcAft>
        <a:defRPr sz="5000">
          <a:solidFill>
            <a:schemeClr val="tx2"/>
          </a:solidFill>
          <a:latin typeface="Calibri" pitchFamily="34" charset="0"/>
        </a:defRPr>
      </a:lvl6pPr>
      <a:lvl7pPr marL="914400" algn="l" rtl="0" fontAlgn="base">
        <a:spcBef>
          <a:spcPct val="0"/>
        </a:spcBef>
        <a:spcAft>
          <a:spcPct val="0"/>
        </a:spcAft>
        <a:defRPr sz="5000">
          <a:solidFill>
            <a:schemeClr val="tx2"/>
          </a:solidFill>
          <a:latin typeface="Calibri" pitchFamily="34" charset="0"/>
        </a:defRPr>
      </a:lvl7pPr>
      <a:lvl8pPr marL="1371600" algn="l" rtl="0" fontAlgn="base">
        <a:spcBef>
          <a:spcPct val="0"/>
        </a:spcBef>
        <a:spcAft>
          <a:spcPct val="0"/>
        </a:spcAft>
        <a:defRPr sz="5000">
          <a:solidFill>
            <a:schemeClr val="tx2"/>
          </a:solidFill>
          <a:latin typeface="Calibri" pitchFamily="34" charset="0"/>
        </a:defRPr>
      </a:lvl8pPr>
      <a:lvl9pPr marL="1828800" algn="l" rtl="0" fontAlgn="base">
        <a:spcBef>
          <a:spcPct val="0"/>
        </a:spcBef>
        <a:spcAft>
          <a:spcPct val="0"/>
        </a:spcAft>
        <a:defRPr sz="5000">
          <a:solidFill>
            <a:schemeClr val="tx2"/>
          </a:solidFill>
          <a:latin typeface="Calibri" pitchFamily="34" charset="0"/>
        </a:defRPr>
      </a:lvl9pPr>
    </p:titleStyle>
    <p:bodyStyle>
      <a:lvl1pPr marL="273050" indent="-273050" algn="l" rtl="0" eaLnBrk="0" fontAlgn="base" hangingPunct="0">
        <a:spcBef>
          <a:spcPct val="20000"/>
        </a:spcBef>
        <a:spcAft>
          <a:spcPct val="0"/>
        </a:spcAft>
        <a:buClr>
          <a:srgbClr val="0BD0D9"/>
        </a:buClr>
        <a:buSzPct val="95000"/>
        <a:buFont typeface="Wingdings 2" pitchFamily="18" charset="2"/>
        <a:buChar char=""/>
        <a:defRPr sz="2600" kern="1200">
          <a:solidFill>
            <a:schemeClr val="tx1"/>
          </a:solidFill>
          <a:latin typeface="+mn-lt"/>
          <a:ea typeface="+mn-ea"/>
          <a:cs typeface="+mn-cs"/>
        </a:defRPr>
      </a:lvl1pPr>
      <a:lvl2pPr marL="639763" indent="-246063" algn="l" rtl="0" eaLnBrk="0" fontAlgn="base" hangingPunct="0">
        <a:spcBef>
          <a:spcPct val="20000"/>
        </a:spcBef>
        <a:spcAft>
          <a:spcPct val="0"/>
        </a:spcAft>
        <a:buClr>
          <a:schemeClr val="accent1"/>
        </a:buClr>
        <a:buSzPct val="85000"/>
        <a:buFont typeface="Wingdings 2" pitchFamily="18" charset="2"/>
        <a:buChar char=""/>
        <a:defRPr sz="2400" kern="1200">
          <a:solidFill>
            <a:schemeClr val="tx1"/>
          </a:solidFill>
          <a:latin typeface="+mn-lt"/>
          <a:ea typeface="+mn-ea"/>
          <a:cs typeface="+mn-cs"/>
        </a:defRPr>
      </a:lvl2pPr>
      <a:lvl3pPr marL="914400" indent="-246063" algn="l" rtl="0" eaLnBrk="0" fontAlgn="base" hangingPunct="0">
        <a:spcBef>
          <a:spcPct val="20000"/>
        </a:spcBef>
        <a:spcAft>
          <a:spcPct val="0"/>
        </a:spcAft>
        <a:buClr>
          <a:schemeClr val="accent2"/>
        </a:buClr>
        <a:buSzPct val="70000"/>
        <a:buFont typeface="Wingdings 2" pitchFamily="18" charset="2"/>
        <a:buChar char=""/>
        <a:defRPr sz="2100" kern="1200">
          <a:solidFill>
            <a:schemeClr val="tx1"/>
          </a:solidFill>
          <a:latin typeface="+mn-lt"/>
          <a:ea typeface="+mn-ea"/>
          <a:cs typeface="+mn-cs"/>
        </a:defRPr>
      </a:lvl3pPr>
      <a:lvl4pPr marL="1187450" indent="-209550" algn="l" rtl="0" eaLnBrk="0" fontAlgn="base" hangingPunct="0">
        <a:spcBef>
          <a:spcPct val="20000"/>
        </a:spcBef>
        <a:spcAft>
          <a:spcPct val="0"/>
        </a:spcAft>
        <a:buClr>
          <a:srgbClr val="0BD0D9"/>
        </a:buClr>
        <a:buSzPct val="65000"/>
        <a:buFont typeface="Wingdings 2" pitchFamily="18" charset="2"/>
        <a:buChar char=""/>
        <a:defRPr sz="2000" kern="1200">
          <a:solidFill>
            <a:schemeClr val="tx1"/>
          </a:solidFill>
          <a:latin typeface="+mn-lt"/>
          <a:ea typeface="+mn-ea"/>
          <a:cs typeface="+mn-cs"/>
        </a:defRPr>
      </a:lvl4pPr>
      <a:lvl5pPr marL="1462088" indent="-209550" algn="l" rtl="0" eaLnBrk="0" fontAlgn="base" hangingPunct="0">
        <a:spcBef>
          <a:spcPct val="20000"/>
        </a:spcBef>
        <a:spcAft>
          <a:spcPct val="0"/>
        </a:spcAft>
        <a:buClr>
          <a:srgbClr val="10CF9B"/>
        </a:buClr>
        <a:buSzPct val="65000"/>
        <a:buFont typeface="Wingdings 2" pitchFamily="18" charset="2"/>
        <a:buChar char=""/>
        <a:defRPr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7.xml"/><Relationship Id="rId1" Type="http://schemas.openxmlformats.org/officeDocument/2006/relationships/vmlDrawing" Target="../drawings/vmlDrawing1.vml"/><Relationship Id="rId5" Type="http://schemas.openxmlformats.org/officeDocument/2006/relationships/image" Target="../media/image10.png"/><Relationship Id="rId4" Type="http://schemas.openxmlformats.org/officeDocument/2006/relationships/oleObject" Target="../embeddings/oleObject1.bin"/></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12.jpe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3.wmf"/><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4.jpe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4.xml"/><Relationship Id="rId1" Type="http://schemas.openxmlformats.org/officeDocument/2006/relationships/vmlDrawing" Target="../drawings/vmlDrawing2.vml"/><Relationship Id="rId6" Type="http://schemas.openxmlformats.org/officeDocument/2006/relationships/image" Target="../media/image18.png"/><Relationship Id="rId5" Type="http://schemas.openxmlformats.org/officeDocument/2006/relationships/oleObject" Target="../embeddings/oleObject3.bin"/><Relationship Id="rId4" Type="http://schemas.openxmlformats.org/officeDocument/2006/relationships/image" Target="../media/image1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bs-Latn-BA" sz="3600" b="1" dirty="0" smtClean="0">
                <a:solidFill>
                  <a:srgbClr val="FFFF00"/>
                </a:solidFill>
              </a:rPr>
              <a:t>JU OPĆA BOLNICA  „PRIM DR ABDULAH NAKAŠ“</a:t>
            </a:r>
            <a:endParaRPr lang="bs-Latn-BA" sz="3600" b="1" dirty="0">
              <a:solidFill>
                <a:srgbClr val="FFFF00"/>
              </a:solidFill>
            </a:endParaRPr>
          </a:p>
        </p:txBody>
      </p:sp>
      <p:sp>
        <p:nvSpPr>
          <p:cNvPr id="3" name="Content Placeholder 2"/>
          <p:cNvSpPr>
            <a:spLocks noGrp="1"/>
          </p:cNvSpPr>
          <p:nvPr>
            <p:ph idx="1"/>
          </p:nvPr>
        </p:nvSpPr>
        <p:spPr/>
        <p:txBody>
          <a:bodyPr/>
          <a:lstStyle/>
          <a:p>
            <a:pPr marL="0" indent="0" algn="ctr">
              <a:buNone/>
            </a:pPr>
            <a:endParaRPr lang="bs-Latn-BA" sz="4400" dirty="0"/>
          </a:p>
          <a:p>
            <a:pPr marL="0" indent="0" algn="ctr">
              <a:buNone/>
            </a:pPr>
            <a:r>
              <a:rPr lang="bs-Latn-BA" sz="4800" dirty="0" smtClean="0"/>
              <a:t>HIRURŠKI PRINCIPI </a:t>
            </a:r>
          </a:p>
          <a:p>
            <a:pPr marL="0" indent="0" algn="ctr">
              <a:buNone/>
            </a:pPr>
            <a:endParaRPr lang="bs-Latn-BA" sz="3200" dirty="0" smtClean="0">
              <a:solidFill>
                <a:srgbClr val="FFFF00"/>
              </a:solidFill>
            </a:endParaRPr>
          </a:p>
          <a:p>
            <a:pPr marL="0" indent="0" algn="ctr">
              <a:buNone/>
            </a:pPr>
            <a:r>
              <a:rPr lang="bs-Latn-BA" sz="3200" dirty="0" smtClean="0">
                <a:solidFill>
                  <a:srgbClr val="FFFF00"/>
                </a:solidFill>
              </a:rPr>
              <a:t>Prim Dr </a:t>
            </a:r>
            <a:r>
              <a:rPr lang="bs-Latn-BA" sz="3200" dirty="0">
                <a:solidFill>
                  <a:srgbClr val="FFFF00"/>
                </a:solidFill>
              </a:rPr>
              <a:t>S</a:t>
            </a:r>
            <a:r>
              <a:rPr lang="bs-Latn-BA" sz="3200" dirty="0" smtClean="0">
                <a:solidFill>
                  <a:srgbClr val="FFFF00"/>
                </a:solidFill>
              </a:rPr>
              <a:t>ci Med Šukrija  </a:t>
            </a:r>
            <a:r>
              <a:rPr lang="bs-Latn-BA" sz="3200" dirty="0" smtClean="0">
                <a:solidFill>
                  <a:srgbClr val="FFFF00"/>
                </a:solidFill>
              </a:rPr>
              <a:t>Đozić</a:t>
            </a:r>
          </a:p>
          <a:p>
            <a:pPr marL="0" indent="0" algn="ctr">
              <a:buNone/>
            </a:pPr>
            <a:endParaRPr lang="bs-Latn-BA" sz="3200" dirty="0" smtClean="0">
              <a:solidFill>
                <a:srgbClr val="FFFF00"/>
              </a:solidFill>
            </a:endParaRPr>
          </a:p>
          <a:p>
            <a:pPr marL="0" indent="0" algn="ctr">
              <a:buNone/>
            </a:pPr>
            <a:r>
              <a:rPr lang="bs-Latn-BA" sz="2800" dirty="0" smtClean="0">
                <a:solidFill>
                  <a:srgbClr val="FFFF00"/>
                </a:solidFill>
              </a:rPr>
              <a:t>3.Kongres,</a:t>
            </a:r>
            <a:r>
              <a:rPr lang="bs-Latn-BA" sz="2800" dirty="0" smtClean="0">
                <a:solidFill>
                  <a:srgbClr val="FFFF00"/>
                </a:solidFill>
              </a:rPr>
              <a:t>Jahorina  12.-14. maj 2022.</a:t>
            </a:r>
            <a:endParaRPr lang="bs-Latn-BA" sz="2800" dirty="0">
              <a:solidFill>
                <a:srgbClr val="FFFF00"/>
              </a:solidFill>
            </a:endParaRPr>
          </a:p>
        </p:txBody>
      </p:sp>
    </p:spTree>
    <p:extLst>
      <p:ext uri="{BB962C8B-B14F-4D97-AF65-F5344CB8AC3E}">
        <p14:creationId xmlns:p14="http://schemas.microsoft.com/office/powerpoint/2010/main" val="340154859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bs-Latn-BA" dirty="0" smtClean="0"/>
              <a:t>REZULTAT</a:t>
            </a:r>
            <a:endParaRPr lang="bs-Latn-BA" dirty="0"/>
          </a:p>
        </p:txBody>
      </p:sp>
      <p:pic>
        <p:nvPicPr>
          <p:cNvPr id="4" name="Picture 5" descr="P9020224-1"/>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828602" y="1935163"/>
            <a:ext cx="5486796" cy="438943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375991324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758798" y="209529"/>
            <a:ext cx="7851648" cy="1828800"/>
          </a:xfrm>
        </p:spPr>
        <p:txBody>
          <a:bodyPr/>
          <a:lstStyle/>
          <a:p>
            <a:pPr algn="ctr" eaLnBrk="1" fontAlgn="auto" hangingPunct="1">
              <a:spcAft>
                <a:spcPts val="0"/>
              </a:spcAft>
              <a:defRPr/>
            </a:pPr>
            <a:r>
              <a:rPr lang="bs-Latn-BA" sz="3600" dirty="0" smtClean="0">
                <a:solidFill>
                  <a:srgbClr val="FFFF00"/>
                </a:solidFill>
              </a:rPr>
              <a:t>JU Opća bolnica</a:t>
            </a:r>
            <a:br>
              <a:rPr lang="bs-Latn-BA" sz="3600" dirty="0" smtClean="0">
                <a:solidFill>
                  <a:srgbClr val="FFFF00"/>
                </a:solidFill>
              </a:rPr>
            </a:br>
            <a:r>
              <a:rPr lang="bs-Latn-BA" sz="3600" dirty="0" smtClean="0">
                <a:solidFill>
                  <a:srgbClr val="FFFF00"/>
                </a:solidFill>
              </a:rPr>
              <a:t> “Prim Dr Abdulah Nakaš”</a:t>
            </a:r>
            <a:br>
              <a:rPr lang="bs-Latn-BA" sz="3600" dirty="0" smtClean="0">
                <a:solidFill>
                  <a:srgbClr val="FFFF00"/>
                </a:solidFill>
              </a:rPr>
            </a:br>
            <a:r>
              <a:rPr lang="bs-Latn-BA" sz="3600" dirty="0" smtClean="0">
                <a:solidFill>
                  <a:srgbClr val="FFFF00"/>
                </a:solidFill>
              </a:rPr>
              <a:t>Sarajevo</a:t>
            </a:r>
            <a:endParaRPr lang="bs-Latn-BA" sz="3600" dirty="0">
              <a:solidFill>
                <a:srgbClr val="FFFF00"/>
              </a:solidFill>
            </a:endParaRPr>
          </a:p>
        </p:txBody>
      </p:sp>
      <p:sp>
        <p:nvSpPr>
          <p:cNvPr id="17410" name="Subtitle 6"/>
          <p:cNvSpPr>
            <a:spLocks noGrp="1"/>
          </p:cNvSpPr>
          <p:nvPr>
            <p:ph type="subTitle" idx="1"/>
          </p:nvPr>
        </p:nvSpPr>
        <p:spPr>
          <a:xfrm>
            <a:off x="671513" y="2293938"/>
            <a:ext cx="7854950" cy="1752600"/>
          </a:xfrm>
        </p:spPr>
        <p:txBody>
          <a:bodyPr/>
          <a:lstStyle/>
          <a:p>
            <a:pPr marR="0" algn="ctr" eaLnBrk="1" hangingPunct="1">
              <a:defRPr/>
            </a:pPr>
            <a:r>
              <a:rPr lang="bs-Latn-BA" sz="4800" dirty="0" smtClean="0">
                <a:effectLst>
                  <a:outerShdw blurRad="38100" dist="38100" dir="2700000" algn="tl">
                    <a:srgbClr val="000000"/>
                  </a:outerShdw>
                </a:effectLst>
                <a:latin typeface="Calibri" pitchFamily="34" charset="0"/>
              </a:rPr>
              <a:t>OSTEOPOROTIČNI PRIJELOMI</a:t>
            </a:r>
            <a:r>
              <a:rPr lang="bs-Latn-BA" sz="4400" dirty="0" smtClean="0">
                <a:effectLst>
                  <a:outerShdw blurRad="38100" dist="38100" dir="2700000" algn="tl">
                    <a:srgbClr val="000000"/>
                  </a:outerShdw>
                </a:effectLst>
                <a:latin typeface="Calibri" pitchFamily="34" charset="0"/>
              </a:rPr>
              <a:t>:</a:t>
            </a:r>
          </a:p>
          <a:p>
            <a:pPr marR="0" algn="ctr" eaLnBrk="1" hangingPunct="1">
              <a:defRPr/>
            </a:pPr>
            <a:r>
              <a:rPr lang="bs-Latn-BA" sz="4400" dirty="0" smtClean="0">
                <a:effectLst>
                  <a:outerShdw blurRad="38100" dist="38100" dir="2700000" algn="tl">
                    <a:srgbClr val="000000"/>
                  </a:outerShdw>
                </a:effectLst>
                <a:latin typeface="Calibri" pitchFamily="34" charset="0"/>
              </a:rPr>
              <a:t>MJESTO I ULOGA ORTOPEDSKOG  </a:t>
            </a:r>
            <a:r>
              <a:rPr lang="bs-Latn-BA" sz="4400" dirty="0" smtClean="0">
                <a:effectLst>
                  <a:outerShdw blurRad="38100" dist="38100" dir="2700000" algn="tl">
                    <a:srgbClr val="000000"/>
                  </a:outerShdw>
                </a:effectLst>
                <a:latin typeface="Calibri" pitchFamily="34" charset="0"/>
              </a:rPr>
              <a:t>HIRURGA</a:t>
            </a:r>
            <a:endParaRPr lang="bs-Latn-BA" sz="3200" dirty="0" smtClean="0">
              <a:latin typeface="Calibri" pitchFamily="34" charset="0"/>
            </a:endParaRPr>
          </a:p>
          <a:p>
            <a:pPr marR="0" algn="ctr" eaLnBrk="1" hangingPunct="1">
              <a:defRPr/>
            </a:pPr>
            <a:r>
              <a:rPr lang="bs-Latn-BA" sz="3600" dirty="0" smtClean="0">
                <a:solidFill>
                  <a:srgbClr val="FFFF00"/>
                </a:solidFill>
                <a:effectLst>
                  <a:outerShdw blurRad="38100" dist="38100" dir="2700000" algn="tl">
                    <a:srgbClr val="000000"/>
                  </a:outerShdw>
                </a:effectLst>
                <a:latin typeface="Calibri" pitchFamily="34" charset="0"/>
              </a:rPr>
              <a:t>Prim Dr Sci Med Šukrija </a:t>
            </a:r>
            <a:r>
              <a:rPr lang="bs-Latn-BA" sz="3600" dirty="0" smtClean="0">
                <a:solidFill>
                  <a:srgbClr val="FFFF00"/>
                </a:solidFill>
                <a:effectLst>
                  <a:outerShdw blurRad="38100" dist="38100" dir="2700000" algn="tl">
                    <a:srgbClr val="000000"/>
                  </a:outerShdw>
                </a:effectLst>
                <a:latin typeface="Calibri" pitchFamily="34" charset="0"/>
              </a:rPr>
              <a:t>Đozić</a:t>
            </a:r>
          </a:p>
          <a:p>
            <a:pPr marR="0" algn="ctr" eaLnBrk="1" hangingPunct="1">
              <a:defRPr/>
            </a:pPr>
            <a:endParaRPr lang="bs-Latn-BA" sz="3200" dirty="0" smtClean="0">
              <a:solidFill>
                <a:srgbClr val="FFFF00"/>
              </a:solidFill>
              <a:effectLst>
                <a:outerShdw blurRad="38100" dist="38100" dir="2700000" algn="tl">
                  <a:srgbClr val="000000"/>
                </a:outerShdw>
              </a:effectLst>
              <a:latin typeface="Calibri" pitchFamily="34" charset="0"/>
            </a:endParaRPr>
          </a:p>
          <a:p>
            <a:pPr marR="0" algn="ctr" eaLnBrk="1" hangingPunct="1">
              <a:defRPr/>
            </a:pPr>
            <a:r>
              <a:rPr lang="bs-Latn-BA" sz="3200" dirty="0" smtClean="0">
                <a:solidFill>
                  <a:srgbClr val="FFFF00"/>
                </a:solidFill>
                <a:effectLst>
                  <a:outerShdw blurRad="38100" dist="38100" dir="2700000" algn="tl">
                    <a:srgbClr val="000000"/>
                  </a:outerShdw>
                </a:effectLst>
                <a:latin typeface="Calibri" pitchFamily="34" charset="0"/>
              </a:rPr>
              <a:t>3.Kongres, Jahorina 12.-14.maj 2022.</a:t>
            </a:r>
          </a:p>
          <a:p>
            <a:pPr marR="0" algn="ctr" eaLnBrk="1" hangingPunct="1">
              <a:defRPr/>
            </a:pPr>
            <a:endParaRPr lang="bs-Latn-BA" sz="3200" dirty="0" smtClean="0">
              <a:solidFill>
                <a:srgbClr val="FFFF00"/>
              </a:solidFill>
              <a:effectLst>
                <a:outerShdw blurRad="38100" dist="38100" dir="2700000" algn="tl">
                  <a:srgbClr val="000000"/>
                </a:outerShdw>
              </a:effectLst>
              <a:latin typeface="Calibri" pitchFamily="34" charset="0"/>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42" name="Rectangle 2"/>
          <p:cNvSpPr>
            <a:spLocks noChangeArrowheads="1"/>
          </p:cNvSpPr>
          <p:nvPr/>
        </p:nvSpPr>
        <p:spPr bwMode="auto">
          <a:xfrm>
            <a:off x="755650" y="669925"/>
            <a:ext cx="7993063" cy="3285515"/>
          </a:xfrm>
          <a:prstGeom prst="rect">
            <a:avLst/>
          </a:prstGeom>
          <a:noFill/>
          <a:ln w="9525">
            <a:noFill/>
            <a:miter lim="800000"/>
            <a:headEnd/>
            <a:tailEnd/>
          </a:ln>
          <a:effectLst/>
        </p:spPr>
        <p:txBody>
          <a:bodyPr>
            <a:spAutoFit/>
          </a:bodyPr>
          <a:lstStyle/>
          <a:p>
            <a:pPr defTabSz="4095750">
              <a:spcBef>
                <a:spcPts val="900"/>
              </a:spcBef>
              <a:buClr>
                <a:srgbClr val="0033CC"/>
              </a:buClr>
              <a:buSzPct val="85000"/>
              <a:buFont typeface="Wingdings" pitchFamily="2" charset="2"/>
              <a:buNone/>
              <a:defRPr/>
            </a:pPr>
            <a:r>
              <a:rPr kumimoji="1" lang="hr-HR" sz="4000" b="0" dirty="0">
                <a:solidFill>
                  <a:srgbClr val="FFFFFF"/>
                </a:solidFill>
                <a:effectLst>
                  <a:outerShdw blurRad="38100" dist="38100" dir="2700000" algn="tl">
                    <a:srgbClr val="000000">
                      <a:alpha val="43137"/>
                    </a:srgbClr>
                  </a:outerShdw>
                </a:effectLst>
                <a:latin typeface="+mj-lt"/>
              </a:rPr>
              <a:t>Svakih</a:t>
            </a:r>
            <a:r>
              <a:rPr kumimoji="1" lang="en-GB" sz="4000" b="0" dirty="0">
                <a:solidFill>
                  <a:srgbClr val="FFFFFF"/>
                </a:solidFill>
                <a:effectLst>
                  <a:outerShdw blurRad="38100" dist="38100" dir="2700000" algn="tl">
                    <a:srgbClr val="000000">
                      <a:alpha val="43137"/>
                    </a:srgbClr>
                  </a:outerShdw>
                </a:effectLst>
                <a:latin typeface="+mj-lt"/>
              </a:rPr>
              <a:t> 30 se</a:t>
            </a:r>
            <a:r>
              <a:rPr kumimoji="1" lang="hr-HR" sz="4000" b="0" dirty="0">
                <a:solidFill>
                  <a:srgbClr val="FFFFFF"/>
                </a:solidFill>
                <a:effectLst>
                  <a:outerShdw blurRad="38100" dist="38100" dir="2700000" algn="tl">
                    <a:srgbClr val="000000">
                      <a:alpha val="43137"/>
                    </a:srgbClr>
                  </a:outerShdw>
                </a:effectLst>
                <a:latin typeface="+mj-lt"/>
              </a:rPr>
              <a:t>kundi</a:t>
            </a:r>
            <a:r>
              <a:rPr kumimoji="1" lang="en-GB" sz="4000" b="0" dirty="0">
                <a:solidFill>
                  <a:srgbClr val="FFFFFF"/>
                </a:solidFill>
                <a:effectLst>
                  <a:outerShdw blurRad="38100" dist="38100" dir="2700000" algn="tl">
                    <a:srgbClr val="000000">
                      <a:alpha val="43137"/>
                    </a:srgbClr>
                  </a:outerShdw>
                </a:effectLst>
                <a:latin typeface="+mj-lt"/>
              </a:rPr>
              <a:t> </a:t>
            </a:r>
            <a:r>
              <a:rPr kumimoji="1" lang="hr-HR" sz="4000" b="0" dirty="0">
                <a:solidFill>
                  <a:srgbClr val="FFFFFF"/>
                </a:solidFill>
                <a:effectLst>
                  <a:outerShdw blurRad="38100" dist="38100" dir="2700000" algn="tl">
                    <a:srgbClr val="000000">
                      <a:alpha val="43137"/>
                    </a:srgbClr>
                  </a:outerShdw>
                </a:effectLst>
                <a:latin typeface="+mj-lt"/>
              </a:rPr>
              <a:t>u Evropskoj Uniji se desi</a:t>
            </a:r>
            <a:r>
              <a:rPr kumimoji="1" lang="en-GB" sz="4000" b="0" dirty="0">
                <a:solidFill>
                  <a:srgbClr val="FFFFFF"/>
                </a:solidFill>
                <a:effectLst>
                  <a:outerShdw blurRad="38100" dist="38100" dir="2700000" algn="tl">
                    <a:srgbClr val="000000">
                      <a:alpha val="43137"/>
                    </a:srgbClr>
                  </a:outerShdw>
                </a:effectLst>
                <a:latin typeface="+mj-lt"/>
              </a:rPr>
              <a:t> </a:t>
            </a:r>
            <a:r>
              <a:rPr kumimoji="1" lang="en-GB" sz="4000" b="0" dirty="0" err="1">
                <a:solidFill>
                  <a:srgbClr val="FFFFFF"/>
                </a:solidFill>
                <a:effectLst>
                  <a:outerShdw blurRad="38100" dist="38100" dir="2700000" algn="tl">
                    <a:srgbClr val="000000">
                      <a:alpha val="43137"/>
                    </a:srgbClr>
                  </a:outerShdw>
                </a:effectLst>
                <a:latin typeface="+mj-lt"/>
              </a:rPr>
              <a:t>fra</a:t>
            </a:r>
            <a:r>
              <a:rPr kumimoji="1" lang="hr-HR" sz="4000" b="0" dirty="0">
                <a:solidFill>
                  <a:srgbClr val="FFFFFF"/>
                </a:solidFill>
                <a:effectLst>
                  <a:outerShdw blurRad="38100" dist="38100" dir="2700000" algn="tl">
                    <a:srgbClr val="000000">
                      <a:alpha val="43137"/>
                    </a:srgbClr>
                  </a:outerShdw>
                </a:effectLst>
                <a:latin typeface="+mj-lt"/>
              </a:rPr>
              <a:t>k</a:t>
            </a:r>
            <a:r>
              <a:rPr kumimoji="1" lang="en-GB" sz="4000" b="0" dirty="0" err="1">
                <a:solidFill>
                  <a:srgbClr val="FFFFFF"/>
                </a:solidFill>
                <a:effectLst>
                  <a:outerShdw blurRad="38100" dist="38100" dir="2700000" algn="tl">
                    <a:srgbClr val="000000">
                      <a:alpha val="43137"/>
                    </a:srgbClr>
                  </a:outerShdw>
                </a:effectLst>
                <a:latin typeface="+mj-lt"/>
              </a:rPr>
              <a:t>tur</a:t>
            </a:r>
            <a:r>
              <a:rPr kumimoji="1" lang="hr-HR" sz="4000" b="0" dirty="0">
                <a:solidFill>
                  <a:srgbClr val="FFFFFF"/>
                </a:solidFill>
                <a:effectLst>
                  <a:outerShdw blurRad="38100" dist="38100" dir="2700000" algn="tl">
                    <a:srgbClr val="000000">
                      <a:alpha val="43137"/>
                    </a:srgbClr>
                  </a:outerShdw>
                </a:effectLst>
                <a:latin typeface="+mj-lt"/>
              </a:rPr>
              <a:t>a</a:t>
            </a:r>
            <a:r>
              <a:rPr kumimoji="1" lang="en-GB" sz="4000" b="0" dirty="0">
                <a:solidFill>
                  <a:srgbClr val="FFFFFF"/>
                </a:solidFill>
                <a:effectLst>
                  <a:outerShdw blurRad="38100" dist="38100" dir="2700000" algn="tl">
                    <a:srgbClr val="000000">
                      <a:alpha val="43137"/>
                    </a:srgbClr>
                  </a:outerShdw>
                </a:effectLst>
                <a:latin typeface="+mj-lt"/>
              </a:rPr>
              <a:t> </a:t>
            </a:r>
            <a:r>
              <a:rPr kumimoji="1" lang="hr-HR" sz="4000" b="0" dirty="0">
                <a:solidFill>
                  <a:srgbClr val="FFFFFF"/>
                </a:solidFill>
                <a:effectLst>
                  <a:outerShdw blurRad="38100" dist="38100" dir="2700000" algn="tl">
                    <a:srgbClr val="000000">
                      <a:alpha val="43137"/>
                    </a:srgbClr>
                  </a:outerShdw>
                </a:effectLst>
                <a:latin typeface="+mj-lt"/>
              </a:rPr>
              <a:t>uzrokovana </a:t>
            </a:r>
            <a:r>
              <a:rPr kumimoji="1" lang="hr-HR" sz="4000" b="0" dirty="0" smtClean="0">
                <a:solidFill>
                  <a:srgbClr val="FFFFFF"/>
                </a:solidFill>
                <a:effectLst>
                  <a:outerShdw blurRad="38100" dist="38100" dir="2700000" algn="tl">
                    <a:srgbClr val="000000">
                      <a:alpha val="43137"/>
                    </a:srgbClr>
                  </a:outerShdw>
                </a:effectLst>
                <a:latin typeface="+mj-lt"/>
              </a:rPr>
              <a:t>osteoporozom</a:t>
            </a:r>
          </a:p>
          <a:p>
            <a:pPr defTabSz="4095750">
              <a:spcBef>
                <a:spcPts val="900"/>
              </a:spcBef>
              <a:buClr>
                <a:srgbClr val="0033CC"/>
              </a:buClr>
              <a:buSzPct val="85000"/>
              <a:buFont typeface="Wingdings" pitchFamily="2" charset="2"/>
              <a:buNone/>
              <a:defRPr/>
            </a:pPr>
            <a:r>
              <a:rPr kumimoji="1" lang="hr-HR" sz="4000" b="0" dirty="0" smtClean="0">
                <a:solidFill>
                  <a:srgbClr val="FFFFFF"/>
                </a:solidFill>
                <a:effectLst>
                  <a:outerShdw blurRad="38100" dist="38100" dir="2700000" algn="tl">
                    <a:srgbClr val="000000">
                      <a:alpha val="43137"/>
                    </a:srgbClr>
                  </a:outerShdw>
                </a:effectLst>
                <a:latin typeface="+mj-lt"/>
              </a:rPr>
              <a:t>Svake godine se desi 9 miliona osteoporotičnih preloma u svijetu</a:t>
            </a:r>
            <a:endParaRPr kumimoji="1" lang="en-GB" sz="4000" b="0" dirty="0">
              <a:solidFill>
                <a:srgbClr val="FFFFFF"/>
              </a:solidFill>
              <a:effectLst>
                <a:outerShdw blurRad="38100" dist="38100" dir="2700000" algn="tl">
                  <a:srgbClr val="000000">
                    <a:alpha val="43137"/>
                  </a:srgbClr>
                </a:outerShdw>
              </a:effectLst>
              <a:latin typeface="+mj-lt"/>
            </a:endParaRPr>
          </a:p>
        </p:txBody>
      </p:sp>
      <p:sp>
        <p:nvSpPr>
          <p:cNvPr id="727047" name="Text Box 3"/>
          <p:cNvSpPr txBox="1">
            <a:spLocks noChangeArrowheads="1"/>
          </p:cNvSpPr>
          <p:nvPr/>
        </p:nvSpPr>
        <p:spPr bwMode="auto">
          <a:xfrm>
            <a:off x="755650" y="6021388"/>
            <a:ext cx="7812088" cy="641350"/>
          </a:xfrm>
          <a:prstGeom prst="rect">
            <a:avLst/>
          </a:prstGeom>
          <a:noFill/>
          <a:ln w="9525">
            <a:noFill/>
            <a:miter lim="800000"/>
            <a:headEnd/>
            <a:tailEnd/>
          </a:ln>
        </p:spPr>
        <p:txBody>
          <a:bodyPr>
            <a:spAutoFit/>
          </a:bodyPr>
          <a:lstStyle/>
          <a:p>
            <a:pPr algn="ctr">
              <a:spcBef>
                <a:spcPct val="50000"/>
              </a:spcBef>
              <a:defRPr/>
            </a:pPr>
            <a:r>
              <a:rPr lang="hr-HR" sz="3600" dirty="0">
                <a:effectLst>
                  <a:outerShdw blurRad="38100" dist="38100" dir="2700000" algn="tl">
                    <a:srgbClr val="000000">
                      <a:alpha val="43137"/>
                    </a:srgbClr>
                  </a:outerShdw>
                </a:effectLst>
                <a:latin typeface="Calibri" pitchFamily="34" charset="0"/>
                <a:cs typeface="Calibri" pitchFamily="34" charset="0"/>
              </a:rPr>
              <a:t>Nikad nije kasno</a:t>
            </a:r>
            <a:r>
              <a:rPr lang="fr-CH" sz="3600" dirty="0">
                <a:effectLst>
                  <a:outerShdw blurRad="38100" dist="38100" dir="2700000" algn="tl">
                    <a:srgbClr val="000000">
                      <a:alpha val="43137"/>
                    </a:srgbClr>
                  </a:outerShdw>
                </a:effectLst>
                <a:latin typeface="Calibri" pitchFamily="34" charset="0"/>
                <a:cs typeface="Calibri" pitchFamily="34" charset="0"/>
              </a:rPr>
              <a:t> !</a:t>
            </a:r>
            <a:endParaRPr lang="en-GB" sz="3600" dirty="0">
              <a:effectLst>
                <a:outerShdw blurRad="38100" dist="38100" dir="2700000" algn="tl">
                  <a:srgbClr val="000000">
                    <a:alpha val="43137"/>
                  </a:srgbClr>
                </a:outerShdw>
              </a:effectLst>
              <a:latin typeface="Calibri" pitchFamily="34" charset="0"/>
              <a:cs typeface="Calibri" pitchFamily="34" charset="0"/>
            </a:endParaRPr>
          </a:p>
        </p:txBody>
      </p:sp>
      <p:grpSp>
        <p:nvGrpSpPr>
          <p:cNvPr id="727048" name="Group 4"/>
          <p:cNvGrpSpPr>
            <a:grpSpLocks/>
          </p:cNvGrpSpPr>
          <p:nvPr/>
        </p:nvGrpSpPr>
        <p:grpSpPr bwMode="auto">
          <a:xfrm>
            <a:off x="986748" y="3925407"/>
            <a:ext cx="7649252" cy="1718088"/>
            <a:chOff x="1356" y="2468"/>
            <a:chExt cx="3883" cy="746"/>
          </a:xfrm>
        </p:grpSpPr>
        <p:graphicFrame>
          <p:nvGraphicFramePr>
            <p:cNvPr id="727045" name="Object 5"/>
            <p:cNvGraphicFramePr>
              <a:graphicFrameLocks noChangeAspect="1"/>
            </p:cNvGraphicFramePr>
            <p:nvPr>
              <p:extLst>
                <p:ext uri="{D42A27DB-BD31-4B8C-83A1-F6EECF244321}">
                  <p14:modId xmlns:p14="http://schemas.microsoft.com/office/powerpoint/2010/main" val="163112243"/>
                </p:ext>
              </p:extLst>
            </p:nvPr>
          </p:nvGraphicFramePr>
          <p:xfrm>
            <a:off x="1356" y="2481"/>
            <a:ext cx="1158" cy="733"/>
          </p:xfrm>
          <a:graphic>
            <a:graphicData uri="http://schemas.openxmlformats.org/presentationml/2006/ole">
              <mc:AlternateContent xmlns:mc="http://schemas.openxmlformats.org/markup-compatibility/2006">
                <mc:Choice xmlns:v="urn:schemas-microsoft-com:vml" Requires="v">
                  <p:oleObj spid="_x0000_s727064" name="Photo Editor Photo" r:id="rId4" imgW="6935168" imgH="4580952" progId="">
                    <p:embed/>
                  </p:oleObj>
                </mc:Choice>
                <mc:Fallback>
                  <p:oleObj name="Photo Editor Photo" r:id="rId4" imgW="6935168" imgH="4580952" progId="">
                    <p:embed/>
                    <p:pic>
                      <p:nvPicPr>
                        <p:cNvPr id="0"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56" y="2481"/>
                          <a:ext cx="1158" cy="733"/>
                        </a:xfrm>
                        <a:prstGeom prst="rect">
                          <a:avLst/>
                        </a:prstGeom>
                        <a:noFill/>
                        <a:ln w="3175">
                          <a:solidFill>
                            <a:schemeClr val="tx1"/>
                          </a:solidFill>
                          <a:miter lim="800000"/>
                          <a:headEnd/>
                          <a:tailEnd/>
                        </a:ln>
                        <a:effectLst/>
                        <a:extLst/>
                      </p:spPr>
                    </p:pic>
                  </p:oleObj>
                </mc:Fallback>
              </mc:AlternateContent>
            </a:graphicData>
          </a:graphic>
        </p:graphicFrame>
        <p:sp>
          <p:nvSpPr>
            <p:cNvPr id="727049" name="Text Box 6"/>
            <p:cNvSpPr txBox="1">
              <a:spLocks noChangeArrowheads="1"/>
            </p:cNvSpPr>
            <p:nvPr/>
          </p:nvSpPr>
          <p:spPr bwMode="auto">
            <a:xfrm>
              <a:off x="3288" y="2468"/>
              <a:ext cx="1951" cy="641"/>
            </a:xfrm>
            <a:prstGeom prst="rect">
              <a:avLst/>
            </a:prstGeom>
            <a:noFill/>
            <a:ln w="9525">
              <a:noFill/>
              <a:miter lim="800000"/>
              <a:headEnd/>
              <a:tailEnd/>
            </a:ln>
          </p:spPr>
          <p:txBody>
            <a:bodyPr>
              <a:spAutoFit/>
            </a:bodyPr>
            <a:lstStyle/>
            <a:p>
              <a:pPr>
                <a:spcBef>
                  <a:spcPct val="50000"/>
                </a:spcBef>
                <a:defRPr/>
              </a:pPr>
              <a:endParaRPr lang="hr-HR" sz="3600" dirty="0" smtClean="0">
                <a:solidFill>
                  <a:srgbClr val="FFFFFF"/>
                </a:solidFill>
                <a:effectLst>
                  <a:outerShdw blurRad="38100" dist="38100" dir="2700000" algn="tl">
                    <a:srgbClr val="000000">
                      <a:alpha val="43137"/>
                    </a:srgbClr>
                  </a:outerShdw>
                </a:effectLst>
                <a:latin typeface="Calibri" pitchFamily="34" charset="0"/>
                <a:cs typeface="Calibri" pitchFamily="34" charset="0"/>
              </a:endParaRPr>
            </a:p>
            <a:p>
              <a:pPr>
                <a:spcBef>
                  <a:spcPct val="50000"/>
                </a:spcBef>
                <a:defRPr/>
              </a:pPr>
              <a:r>
                <a:rPr lang="hr-HR" sz="3600" dirty="0" smtClean="0">
                  <a:solidFill>
                    <a:srgbClr val="FFFFFF"/>
                  </a:solidFill>
                  <a:effectLst>
                    <a:outerShdw blurRad="38100" dist="38100" dir="2700000" algn="tl">
                      <a:srgbClr val="000000">
                        <a:alpha val="43137"/>
                      </a:srgbClr>
                    </a:outerShdw>
                  </a:effectLst>
                  <a:latin typeface="Calibri" pitchFamily="34" charset="0"/>
                  <a:cs typeface="Calibri" pitchFamily="34" charset="0"/>
                </a:rPr>
                <a:t>Poziv </a:t>
              </a:r>
              <a:r>
                <a:rPr lang="hr-HR" sz="3600" dirty="0">
                  <a:solidFill>
                    <a:srgbClr val="FFFFFF"/>
                  </a:solidFill>
                  <a:effectLst>
                    <a:outerShdw blurRad="38100" dist="38100" dir="2700000" algn="tl">
                      <a:srgbClr val="000000">
                        <a:alpha val="43137"/>
                      </a:srgbClr>
                    </a:outerShdw>
                  </a:effectLst>
                  <a:latin typeface="Calibri" pitchFamily="34" charset="0"/>
                  <a:cs typeface="Calibri" pitchFamily="34" charset="0"/>
                </a:rPr>
                <a:t>na akciju</a:t>
              </a:r>
              <a:r>
                <a:rPr lang="fr-CH" sz="3600" dirty="0">
                  <a:solidFill>
                    <a:srgbClr val="FFFFFF"/>
                  </a:solidFill>
                  <a:effectLst>
                    <a:outerShdw blurRad="38100" dist="38100" dir="2700000" algn="tl">
                      <a:srgbClr val="000000">
                        <a:alpha val="43137"/>
                      </a:srgbClr>
                    </a:outerShdw>
                  </a:effectLst>
                  <a:latin typeface="Calibri" pitchFamily="34" charset="0"/>
                  <a:cs typeface="Calibri" pitchFamily="34" charset="0"/>
                </a:rPr>
                <a:t> !</a:t>
              </a:r>
              <a:endParaRPr lang="en-GB" sz="3600" dirty="0">
                <a:solidFill>
                  <a:srgbClr val="FFFFFF"/>
                </a:solidFill>
                <a:effectLst>
                  <a:outerShdw blurRad="38100" dist="38100" dir="2700000" algn="tl">
                    <a:srgbClr val="000000">
                      <a:alpha val="43137"/>
                    </a:srgbClr>
                  </a:outerShdw>
                </a:effectLst>
                <a:latin typeface="Calibri" pitchFamily="34" charset="0"/>
                <a:cs typeface="Calibri" pitchFamily="34" charset="0"/>
              </a:endParaRPr>
            </a:p>
          </p:txBody>
        </p:sp>
      </p:gr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0743" y="2779630"/>
            <a:ext cx="8305800" cy="1143000"/>
          </a:xfrm>
        </p:spPr>
        <p:txBody>
          <a:bodyPr>
            <a:noAutofit/>
          </a:bodyPr>
          <a:lstStyle/>
          <a:p>
            <a:pPr algn="just" eaLnBrk="1" fontAlgn="auto" hangingPunct="1">
              <a:spcAft>
                <a:spcPts val="0"/>
              </a:spcAft>
              <a:defRPr/>
            </a:pPr>
            <a:r>
              <a:rPr lang="bs-Latn-BA" sz="4400" dirty="0" smtClean="0">
                <a:effectLst>
                  <a:outerShdw blurRad="38100" dist="38100" dir="2700000" algn="tl">
                    <a:srgbClr val="000000">
                      <a:alpha val="43137"/>
                    </a:srgbClr>
                  </a:outerShdw>
                </a:effectLst>
              </a:rPr>
              <a:t>AKO IMATE PREKO 50 GODINA IMATE DOBRE ŠANSE DA DOBIJETE OSTEOPOROTIČNI PRELOM !!</a:t>
            </a:r>
            <a:endParaRPr lang="bs-Latn-BA" sz="4400" dirty="0">
              <a:effectLst>
                <a:outerShdw blurRad="38100" dist="38100" dir="2700000" algn="tl">
                  <a:srgbClr val="000000">
                    <a:alpha val="43137"/>
                  </a:srgbClr>
                </a:outerShdw>
              </a:effectLst>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8596" y="2428868"/>
            <a:ext cx="8305800" cy="1143000"/>
          </a:xfrm>
        </p:spPr>
        <p:txBody>
          <a:bodyPr>
            <a:normAutofit fontScale="90000"/>
          </a:bodyPr>
          <a:lstStyle/>
          <a:p>
            <a:pPr algn="ctr" eaLnBrk="1" fontAlgn="auto" hangingPunct="1">
              <a:spcAft>
                <a:spcPts val="0"/>
              </a:spcAft>
              <a:defRPr/>
            </a:pPr>
            <a:r>
              <a:rPr lang="bs-Latn-BA" dirty="0" smtClean="0"/>
              <a:t/>
            </a:r>
            <a:br>
              <a:rPr lang="bs-Latn-BA" dirty="0" smtClean="0"/>
            </a:br>
            <a:r>
              <a:rPr lang="bs-Latn-BA" dirty="0" smtClean="0">
                <a:solidFill>
                  <a:schemeClr val="tx1"/>
                </a:solidFill>
                <a:effectLst>
                  <a:outerShdw blurRad="38100" dist="38100" dir="2700000" algn="tl">
                    <a:srgbClr val="000000">
                      <a:alpha val="43137"/>
                    </a:srgbClr>
                  </a:outerShdw>
                </a:effectLst>
              </a:rPr>
              <a:t>KOLIKO NAS PREVENIRA BUDUĆE PRIJELOME SVOJIH PACIJENATA?</a:t>
            </a:r>
            <a:endParaRPr lang="bs-Latn-BA" dirty="0">
              <a:solidFill>
                <a:schemeClr val="tx1"/>
              </a:solidFill>
              <a:effectLst>
                <a:outerShdw blurRad="38100" dist="38100" dir="2700000" algn="tl">
                  <a:srgbClr val="000000">
                    <a:alpha val="43137"/>
                  </a:srgbClr>
                </a:outerShdw>
              </a:effectLst>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3882" y="493486"/>
            <a:ext cx="7772400" cy="1362456"/>
          </a:xfrm>
        </p:spPr>
        <p:txBody>
          <a:bodyPr anchor="t" anchorCtr="1"/>
          <a:lstStyle/>
          <a:p>
            <a:pPr algn="ctr" eaLnBrk="1" fontAlgn="auto" hangingPunct="1">
              <a:spcAft>
                <a:spcPts val="0"/>
              </a:spcAft>
              <a:defRPr/>
            </a:pPr>
            <a:r>
              <a:rPr lang="bs-Latn-BA" sz="4400" smtClean="0">
                <a:solidFill>
                  <a:srgbClr val="FFC000"/>
                </a:solidFill>
              </a:rPr>
              <a:t>DEFINICIJA</a:t>
            </a:r>
            <a:r>
              <a:rPr lang="bs-Latn-BA" smtClean="0">
                <a:solidFill>
                  <a:srgbClr val="FFC000"/>
                </a:solidFill>
              </a:rPr>
              <a:t> </a:t>
            </a:r>
            <a:endParaRPr lang="bs-Latn-BA">
              <a:solidFill>
                <a:srgbClr val="FFC000"/>
              </a:solidFill>
            </a:endParaRPr>
          </a:p>
        </p:txBody>
      </p:sp>
      <p:sp>
        <p:nvSpPr>
          <p:cNvPr id="3" name="Subtitle 2"/>
          <p:cNvSpPr>
            <a:spLocks noGrp="1"/>
          </p:cNvSpPr>
          <p:nvPr>
            <p:ph type="body" idx="1"/>
          </p:nvPr>
        </p:nvSpPr>
        <p:spPr>
          <a:xfrm>
            <a:off x="573088" y="1944688"/>
            <a:ext cx="7772400" cy="4505325"/>
          </a:xfrm>
        </p:spPr>
        <p:txBody>
          <a:bodyPr>
            <a:normAutofit/>
          </a:bodyPr>
          <a:lstStyle/>
          <a:p>
            <a:pPr algn="just" eaLnBrk="1" hangingPunct="1">
              <a:defRPr/>
            </a:pPr>
            <a:r>
              <a:rPr lang="bs-Latn-BA" sz="3200" smtClean="0">
                <a:effectLst>
                  <a:outerShdw blurRad="38100" dist="38100" dir="2700000" algn="tl">
                    <a:srgbClr val="000000"/>
                  </a:outerShdw>
                </a:effectLst>
                <a:latin typeface="Calibri" pitchFamily="34" charset="0"/>
              </a:rPr>
              <a:t>OSTEOPOROZA JE </a:t>
            </a:r>
            <a:r>
              <a:rPr lang="bs-Latn-BA" sz="3200" smtClean="0">
                <a:solidFill>
                  <a:srgbClr val="C00000"/>
                </a:solidFill>
                <a:effectLst>
                  <a:outerShdw blurRad="38100" dist="38100" dir="2700000" algn="tl">
                    <a:srgbClr val="000000"/>
                  </a:outerShdw>
                </a:effectLst>
                <a:latin typeface="Calibri" pitchFamily="34" charset="0"/>
              </a:rPr>
              <a:t>BOLEST </a:t>
            </a:r>
            <a:r>
              <a:rPr lang="bs-Latn-BA" sz="3200" smtClean="0">
                <a:effectLst>
                  <a:outerShdw blurRad="38100" dist="38100" dir="2700000" algn="tl">
                    <a:srgbClr val="000000"/>
                  </a:outerShdw>
                </a:effectLst>
                <a:latin typeface="Calibri" pitchFamily="34" charset="0"/>
              </a:rPr>
              <a:t>KOJA NASTAJE KAO POSLJEDICA SMANJENJA KOŠTANE MASE I POREMEĆAJA GRAĐE KOSTIJU, ZBOG ČEGA KOSTI POSTAJU PODLOŽNE PRELOMIMA, A VRIJEDNOST </a:t>
            </a:r>
            <a:r>
              <a:rPr lang="bs-Latn-BA" sz="3200" smtClean="0">
                <a:solidFill>
                  <a:srgbClr val="FF0000"/>
                </a:solidFill>
                <a:effectLst>
                  <a:outerShdw blurRad="38100" dist="38100" dir="2700000" algn="tl">
                    <a:srgbClr val="000000"/>
                  </a:outerShdw>
                </a:effectLst>
                <a:latin typeface="Calibri" pitchFamily="34" charset="0"/>
              </a:rPr>
              <a:t>T scora </a:t>
            </a:r>
            <a:r>
              <a:rPr lang="bs-Latn-BA" sz="3200" smtClean="0">
                <a:effectLst>
                  <a:outerShdw blurRad="38100" dist="38100" dir="2700000" algn="tl">
                    <a:srgbClr val="000000"/>
                  </a:outerShdw>
                </a:effectLst>
                <a:latin typeface="Calibri" pitchFamily="34" charset="0"/>
              </a:rPr>
              <a:t> IZRAČUNATA MJERENJEM GUSTOĆE KOSTI DVOENERGETSKOM APSORPCIJOM X-ZRAKA (DXA) VEĆA OD -2,5 SD.</a:t>
            </a:r>
          </a:p>
          <a:p>
            <a:pPr eaLnBrk="1" hangingPunct="1">
              <a:defRPr/>
            </a:pPr>
            <a:endParaRPr lang="bs-Latn-BA" sz="2900" smtClean="0">
              <a:solidFill>
                <a:srgbClr val="FFC000"/>
              </a:solidFill>
              <a:latin typeface="Calibri" pitchFamily="34" charset="0"/>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72605" y="678747"/>
            <a:ext cx="7851648" cy="1828800"/>
          </a:xfrm>
        </p:spPr>
        <p:txBody>
          <a:bodyPr anchor="t" anchorCtr="1"/>
          <a:lstStyle/>
          <a:p>
            <a:pPr marL="914400" indent="-914400" eaLnBrk="1" fontAlgn="auto" hangingPunct="1">
              <a:spcAft>
                <a:spcPts val="0"/>
              </a:spcAft>
              <a:defRPr/>
            </a:pPr>
            <a:r>
              <a:rPr lang="bs-Latn-BA" sz="4400" dirty="0" smtClean="0">
                <a:solidFill>
                  <a:srgbClr val="FFC000"/>
                </a:solidFill>
              </a:rPr>
              <a:t>PODJELA OSTEOPOROZE</a:t>
            </a:r>
            <a:r>
              <a:rPr lang="bs-Latn-BA" dirty="0" smtClean="0"/>
              <a:t/>
            </a:r>
            <a:br>
              <a:rPr lang="bs-Latn-BA" dirty="0" smtClean="0"/>
            </a:br>
            <a:endParaRPr lang="bs-Latn-BA" dirty="0"/>
          </a:p>
        </p:txBody>
      </p:sp>
      <p:sp>
        <p:nvSpPr>
          <p:cNvPr id="734210" name="Subtitle 2"/>
          <p:cNvSpPr>
            <a:spLocks noGrp="1"/>
          </p:cNvSpPr>
          <p:nvPr>
            <p:ph type="subTitle" idx="1"/>
          </p:nvPr>
        </p:nvSpPr>
        <p:spPr>
          <a:xfrm>
            <a:off x="561975" y="1731963"/>
            <a:ext cx="8059738" cy="4305300"/>
          </a:xfrm>
        </p:spPr>
        <p:txBody>
          <a:bodyPr/>
          <a:lstStyle/>
          <a:p>
            <a:pPr marL="742950" marR="0" indent="-742950" algn="l" eaLnBrk="1" hangingPunct="1">
              <a:buClr>
                <a:srgbClr val="FFFF00"/>
              </a:buClr>
              <a:buFont typeface="+mj-lt"/>
              <a:buAutoNum type="arabicPeriod"/>
              <a:defRPr/>
            </a:pPr>
            <a:r>
              <a:rPr lang="bs-Latn-BA" sz="3600" dirty="0" smtClean="0">
                <a:solidFill>
                  <a:srgbClr val="FF0000"/>
                </a:solidFill>
                <a:effectLst>
                  <a:outerShdw blurRad="38100" dist="38100" dir="2700000" algn="tl">
                    <a:srgbClr val="000000">
                      <a:alpha val="43137"/>
                    </a:srgbClr>
                  </a:outerShdw>
                </a:effectLst>
                <a:latin typeface="Calibri" pitchFamily="34" charset="0"/>
                <a:cs typeface="Calibri" pitchFamily="34" charset="0"/>
              </a:rPr>
              <a:t>PRIMARNA /95%/</a:t>
            </a:r>
          </a:p>
          <a:p>
            <a:pPr marL="971550" lvl="1" indent="-514350" algn="l" eaLnBrk="1" hangingPunct="1">
              <a:defRPr/>
            </a:pPr>
            <a:r>
              <a:rPr lang="bs-Latn-BA" dirty="0" smtClean="0">
                <a:effectLst>
                  <a:outerShdw blurRad="38100" dist="38100" dir="2700000" algn="tl">
                    <a:srgbClr val="000000">
                      <a:alpha val="43137"/>
                    </a:srgbClr>
                  </a:outerShdw>
                </a:effectLst>
                <a:latin typeface="Calibri" pitchFamily="34" charset="0"/>
                <a:cs typeface="Calibri" pitchFamily="34" charset="0"/>
              </a:rPr>
              <a:t>	IDIOPATSKA</a:t>
            </a:r>
          </a:p>
          <a:p>
            <a:pPr marL="514350" marR="0" indent="-514350" algn="l" eaLnBrk="1" hangingPunct="1">
              <a:buFont typeface="+mj-lt"/>
              <a:buAutoNum type="arabicPeriod"/>
              <a:defRPr/>
            </a:pPr>
            <a:endParaRPr lang="bs-Latn-BA" dirty="0" smtClean="0">
              <a:effectLst>
                <a:outerShdw blurRad="38100" dist="38100" dir="2700000" algn="tl">
                  <a:srgbClr val="000000">
                    <a:alpha val="43137"/>
                  </a:srgbClr>
                </a:outerShdw>
              </a:effectLst>
              <a:latin typeface="Calibri" pitchFamily="34" charset="0"/>
              <a:cs typeface="Calibri" pitchFamily="34" charset="0"/>
            </a:endParaRPr>
          </a:p>
          <a:p>
            <a:pPr marL="971550" lvl="1" indent="-514350" algn="l" eaLnBrk="1" hangingPunct="1">
              <a:defRPr/>
            </a:pPr>
            <a:r>
              <a:rPr lang="bs-Latn-BA" dirty="0" smtClean="0">
                <a:effectLst>
                  <a:outerShdw blurRad="38100" dist="38100" dir="2700000" algn="tl">
                    <a:srgbClr val="000000">
                      <a:alpha val="43137"/>
                    </a:srgbClr>
                  </a:outerShdw>
                </a:effectLst>
                <a:latin typeface="Calibri" pitchFamily="34" charset="0"/>
                <a:cs typeface="Calibri" pitchFamily="34" charset="0"/>
              </a:rPr>
              <a:t>	POSTMENOPAUZALNA</a:t>
            </a:r>
          </a:p>
          <a:p>
            <a:pPr marL="514350" marR="0" indent="-514350" algn="l" eaLnBrk="1" hangingPunct="1">
              <a:buFont typeface="+mj-lt"/>
              <a:buAutoNum type="arabicPeriod"/>
              <a:defRPr/>
            </a:pPr>
            <a:endParaRPr lang="bs-Latn-BA" dirty="0" smtClean="0">
              <a:effectLst>
                <a:outerShdw blurRad="38100" dist="38100" dir="2700000" algn="tl">
                  <a:srgbClr val="000000">
                    <a:alpha val="43137"/>
                  </a:srgbClr>
                </a:outerShdw>
              </a:effectLst>
              <a:latin typeface="Calibri" pitchFamily="34" charset="0"/>
              <a:cs typeface="Calibri" pitchFamily="34" charset="0"/>
            </a:endParaRPr>
          </a:p>
          <a:p>
            <a:pPr marL="971550" lvl="1" indent="-514350" algn="l" eaLnBrk="1" hangingPunct="1">
              <a:defRPr/>
            </a:pPr>
            <a:r>
              <a:rPr lang="bs-Latn-BA" dirty="0" smtClean="0">
                <a:effectLst>
                  <a:outerShdw blurRad="38100" dist="38100" dir="2700000" algn="tl">
                    <a:srgbClr val="000000">
                      <a:alpha val="43137"/>
                    </a:srgbClr>
                  </a:outerShdw>
                </a:effectLst>
                <a:latin typeface="Calibri" pitchFamily="34" charset="0"/>
                <a:cs typeface="Calibri" pitchFamily="34" charset="0"/>
              </a:rPr>
              <a:t>	SENILNA-INVOLUCIJSKA</a:t>
            </a:r>
          </a:p>
          <a:p>
            <a:pPr marL="514350" marR="0" indent="-514350" algn="l" eaLnBrk="1" hangingPunct="1">
              <a:buFont typeface="+mj-lt"/>
              <a:buAutoNum type="arabicPeriod"/>
              <a:defRPr/>
            </a:pPr>
            <a:endParaRPr lang="bs-Latn-BA" dirty="0" smtClean="0">
              <a:effectLst>
                <a:outerShdw blurRad="38100" dist="38100" dir="2700000" algn="tl">
                  <a:srgbClr val="000000">
                    <a:alpha val="43137"/>
                  </a:srgbClr>
                </a:outerShdw>
              </a:effectLst>
              <a:latin typeface="Calibri" pitchFamily="34" charset="0"/>
              <a:cs typeface="Calibri" pitchFamily="34" charset="0"/>
            </a:endParaRPr>
          </a:p>
          <a:p>
            <a:pPr marL="742950" marR="0" indent="-742950" algn="l" eaLnBrk="1" hangingPunct="1">
              <a:buClr>
                <a:srgbClr val="FFFF00"/>
              </a:buClr>
              <a:buFont typeface="+mj-lt"/>
              <a:buAutoNum type="arabicPeriod"/>
              <a:defRPr/>
            </a:pPr>
            <a:r>
              <a:rPr lang="bs-Latn-BA" sz="3600" dirty="0" smtClean="0">
                <a:solidFill>
                  <a:srgbClr val="FF0000"/>
                </a:solidFill>
                <a:effectLst>
                  <a:outerShdw blurRad="38100" dist="38100" dir="2700000" algn="tl">
                    <a:srgbClr val="000000">
                      <a:alpha val="43137"/>
                    </a:srgbClr>
                  </a:outerShdw>
                </a:effectLst>
                <a:latin typeface="Calibri" pitchFamily="34" charset="0"/>
                <a:cs typeface="Calibri" pitchFamily="34" charset="0"/>
              </a:rPr>
              <a:t>SEKUNDARNA/5%/</a:t>
            </a: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5233" name="Title 1"/>
          <p:cNvSpPr>
            <a:spLocks noGrp="1"/>
          </p:cNvSpPr>
          <p:nvPr>
            <p:ph type="title"/>
          </p:nvPr>
        </p:nvSpPr>
        <p:spPr>
          <a:xfrm>
            <a:off x="485775" y="287338"/>
            <a:ext cx="8229600" cy="1143000"/>
          </a:xfrm>
        </p:spPr>
        <p:txBody>
          <a:bodyPr/>
          <a:lstStyle/>
          <a:p>
            <a:pPr algn="ctr" eaLnBrk="1" hangingPunct="1">
              <a:defRPr/>
            </a:pPr>
            <a:r>
              <a:rPr lang="bs-Latn-BA" sz="4400" b="1" dirty="0" smtClean="0">
                <a:solidFill>
                  <a:srgbClr val="FFC000"/>
                </a:solidFill>
                <a:effectLst>
                  <a:outerShdw blurRad="38100" dist="38100" dir="2700000" algn="tl">
                    <a:srgbClr val="000000">
                      <a:alpha val="43137"/>
                    </a:srgbClr>
                  </a:outerShdw>
                </a:effectLst>
              </a:rPr>
              <a:t>INCIDENCA</a:t>
            </a:r>
          </a:p>
        </p:txBody>
      </p:sp>
      <p:sp>
        <p:nvSpPr>
          <p:cNvPr id="735234" name="Content Placeholder 2"/>
          <p:cNvSpPr>
            <a:spLocks noGrp="1"/>
          </p:cNvSpPr>
          <p:nvPr>
            <p:ph idx="1"/>
          </p:nvPr>
        </p:nvSpPr>
        <p:spPr/>
        <p:txBody>
          <a:bodyPr/>
          <a:lstStyle/>
          <a:p>
            <a:pPr eaLnBrk="1" hangingPunct="1">
              <a:buClr>
                <a:srgbClr val="FFFF00"/>
              </a:buClr>
              <a:defRPr/>
            </a:pPr>
            <a:r>
              <a:rPr lang="bs-Latn-BA" sz="3200" smtClean="0">
                <a:effectLst>
                  <a:outerShdw blurRad="38100" dist="38100" dir="2700000" algn="tl">
                    <a:srgbClr val="000000"/>
                  </a:outerShdw>
                </a:effectLst>
                <a:latin typeface="Calibri" pitchFamily="34" charset="0"/>
              </a:rPr>
              <a:t>U SAD  PREKO </a:t>
            </a:r>
            <a:r>
              <a:rPr lang="bs-Latn-BA" sz="3200" smtClean="0">
                <a:solidFill>
                  <a:srgbClr val="FF0000"/>
                </a:solidFill>
                <a:effectLst>
                  <a:outerShdw blurRad="38100" dist="38100" dir="2700000" algn="tl">
                    <a:srgbClr val="000000"/>
                  </a:outerShdw>
                </a:effectLst>
                <a:latin typeface="Calibri" pitchFamily="34" charset="0"/>
              </a:rPr>
              <a:t>40 MILIONA </a:t>
            </a:r>
            <a:r>
              <a:rPr lang="bs-Latn-BA" sz="3200" smtClean="0">
                <a:effectLst>
                  <a:outerShdw blurRad="38100" dist="38100" dir="2700000" algn="tl">
                    <a:srgbClr val="000000"/>
                  </a:outerShdw>
                </a:effectLst>
                <a:latin typeface="Calibri" pitchFamily="34" charset="0"/>
              </a:rPr>
              <a:t>LJUDI</a:t>
            </a:r>
            <a:r>
              <a:rPr lang="bs-Latn-BA" sz="3200" smtClean="0">
                <a:solidFill>
                  <a:srgbClr val="FF0000"/>
                </a:solidFill>
                <a:effectLst>
                  <a:outerShdw blurRad="38100" dist="38100" dir="2700000" algn="tl">
                    <a:srgbClr val="000000"/>
                  </a:outerShdw>
                </a:effectLst>
                <a:latin typeface="Calibri" pitchFamily="34" charset="0"/>
              </a:rPr>
              <a:t> </a:t>
            </a:r>
            <a:r>
              <a:rPr lang="bs-Latn-BA" sz="3200" smtClean="0">
                <a:effectLst>
                  <a:outerShdw blurRad="38100" dist="38100" dir="2700000" algn="tl">
                    <a:srgbClr val="000000"/>
                  </a:outerShdw>
                </a:effectLst>
                <a:latin typeface="Calibri" pitchFamily="34" charset="0"/>
              </a:rPr>
              <a:t>BOLUJE OD OSTEOPOROZE </a:t>
            </a:r>
          </a:p>
          <a:p>
            <a:pPr eaLnBrk="1" hangingPunct="1">
              <a:buClr>
                <a:srgbClr val="FFFF00"/>
              </a:buClr>
              <a:defRPr/>
            </a:pPr>
            <a:r>
              <a:rPr lang="bs-Latn-BA" sz="3200" smtClean="0">
                <a:solidFill>
                  <a:srgbClr val="FF0000"/>
                </a:solidFill>
                <a:effectLst>
                  <a:outerShdw blurRad="38100" dist="38100" dir="2700000" algn="tl">
                    <a:srgbClr val="000000"/>
                  </a:outerShdw>
                </a:effectLst>
                <a:latin typeface="Calibri" pitchFamily="34" charset="0"/>
              </a:rPr>
              <a:t>2 MILIONA  </a:t>
            </a:r>
            <a:r>
              <a:rPr lang="bs-Latn-BA" sz="3200" smtClean="0">
                <a:effectLst>
                  <a:outerShdw blurRad="38100" dist="38100" dir="2700000" algn="tl">
                    <a:srgbClr val="000000"/>
                  </a:outerShdw>
                </a:effectLst>
                <a:latin typeface="Calibri" pitchFamily="34" charset="0"/>
              </a:rPr>
              <a:t>OSTEOPOROTIČNIH PRELOMA SE DESI SVAKE GODINE U SAD</a:t>
            </a:r>
          </a:p>
          <a:p>
            <a:pPr eaLnBrk="1" hangingPunct="1">
              <a:buClr>
                <a:srgbClr val="FFFF00"/>
              </a:buClr>
              <a:defRPr/>
            </a:pPr>
            <a:r>
              <a:rPr lang="bs-Latn-BA" sz="3200" smtClean="0">
                <a:effectLst>
                  <a:outerShdw blurRad="38100" dist="38100" dir="2700000" algn="tl">
                    <a:srgbClr val="000000"/>
                  </a:outerShdw>
                </a:effectLst>
                <a:latin typeface="Calibri" pitchFamily="34" charset="0"/>
              </a:rPr>
              <a:t>OD TOGA JE </a:t>
            </a:r>
            <a:r>
              <a:rPr lang="bs-Latn-BA" sz="3200" smtClean="0">
                <a:solidFill>
                  <a:srgbClr val="FF0000"/>
                </a:solidFill>
                <a:effectLst>
                  <a:outerShdw blurRad="38100" dist="38100" dir="2700000" algn="tl">
                    <a:srgbClr val="000000"/>
                  </a:outerShdw>
                </a:effectLst>
                <a:latin typeface="Calibri" pitchFamily="34" charset="0"/>
              </a:rPr>
              <a:t>300.000 PRELOMA KUKA</a:t>
            </a:r>
          </a:p>
          <a:p>
            <a:pPr eaLnBrk="1" hangingPunct="1">
              <a:buClr>
                <a:srgbClr val="FFFF00"/>
              </a:buClr>
              <a:defRPr/>
            </a:pPr>
            <a:r>
              <a:rPr lang="bs-Latn-BA" sz="3200" smtClean="0">
                <a:effectLst>
                  <a:outerShdw blurRad="38100" dist="38100" dir="2700000" algn="tl">
                    <a:srgbClr val="000000"/>
                  </a:outerShdw>
                </a:effectLst>
                <a:latin typeface="Calibri" pitchFamily="34" charset="0"/>
              </a:rPr>
              <a:t>IAKO NA PRELOM KUKA OTPADA </a:t>
            </a:r>
            <a:r>
              <a:rPr lang="bs-Latn-BA" sz="3200" smtClean="0">
                <a:solidFill>
                  <a:srgbClr val="FF0000"/>
                </a:solidFill>
                <a:effectLst>
                  <a:outerShdw blurRad="38100" dist="38100" dir="2700000" algn="tl">
                    <a:srgbClr val="000000"/>
                  </a:outerShdw>
                </a:effectLst>
                <a:latin typeface="Calibri" pitchFamily="34" charset="0"/>
              </a:rPr>
              <a:t>15% </a:t>
            </a:r>
            <a:r>
              <a:rPr lang="bs-Latn-BA" sz="3200" smtClean="0">
                <a:effectLst>
                  <a:outerShdw blurRad="38100" dist="38100" dir="2700000" algn="tl">
                    <a:srgbClr val="000000"/>
                  </a:outerShdw>
                </a:effectLst>
                <a:latin typeface="Calibri" pitchFamily="34" charset="0"/>
              </a:rPr>
              <a:t>SVIH PRELOMA, CIJENA LIJEČENJA PRELOMA KUKA ZAUZIMA </a:t>
            </a:r>
            <a:r>
              <a:rPr lang="bs-Latn-BA" sz="3200" smtClean="0">
                <a:solidFill>
                  <a:srgbClr val="FF0000"/>
                </a:solidFill>
                <a:effectLst>
                  <a:outerShdw blurRad="38100" dist="38100" dir="2700000" algn="tl">
                    <a:srgbClr val="000000"/>
                  </a:outerShdw>
                </a:effectLst>
                <a:latin typeface="Calibri" pitchFamily="34" charset="0"/>
              </a:rPr>
              <a:t>72%  </a:t>
            </a: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5538" name="Rectangle 2"/>
          <p:cNvSpPr>
            <a:spLocks noGrp="1" noChangeArrowheads="1"/>
          </p:cNvSpPr>
          <p:nvPr>
            <p:ph type="title"/>
          </p:nvPr>
        </p:nvSpPr>
        <p:spPr>
          <a:xfrm>
            <a:off x="596900" y="928688"/>
            <a:ext cx="7772400" cy="1143000"/>
          </a:xfrm>
        </p:spPr>
        <p:txBody>
          <a:bodyPr>
            <a:noAutofit/>
          </a:bodyPr>
          <a:lstStyle/>
          <a:p>
            <a:pPr algn="ctr" eaLnBrk="1" fontAlgn="auto" hangingPunct="1">
              <a:spcAft>
                <a:spcPts val="0"/>
              </a:spcAft>
              <a:defRPr/>
            </a:pPr>
            <a:r>
              <a:rPr lang="hr-HR" sz="4400" b="1" dirty="0" smtClean="0">
                <a:solidFill>
                  <a:srgbClr val="FFCC00"/>
                </a:solidFill>
                <a:effectLst>
                  <a:outerShdw blurRad="38100" dist="38100" dir="2700000" algn="tl">
                    <a:srgbClr val="000000">
                      <a:alpha val="43137"/>
                    </a:srgbClr>
                  </a:outerShdw>
                </a:effectLst>
              </a:rPr>
              <a:t>EKONOMSKI TROŠKOVI OSTEOPOROZE</a:t>
            </a:r>
            <a:endParaRPr lang="hr-HR" sz="4400" b="1" dirty="0">
              <a:solidFill>
                <a:srgbClr val="FFCC00"/>
              </a:solidFill>
              <a:effectLst>
                <a:outerShdw blurRad="38100" dist="38100" dir="2700000" algn="tl">
                  <a:srgbClr val="000000">
                    <a:alpha val="43137"/>
                  </a:srgbClr>
                </a:outerShdw>
              </a:effectLst>
            </a:endParaRPr>
          </a:p>
        </p:txBody>
      </p:sp>
      <p:sp>
        <p:nvSpPr>
          <p:cNvPr id="705539" name="Rectangle 3"/>
          <p:cNvSpPr>
            <a:spLocks noGrp="1" noChangeArrowheads="1"/>
          </p:cNvSpPr>
          <p:nvPr>
            <p:ph idx="1"/>
          </p:nvPr>
        </p:nvSpPr>
        <p:spPr>
          <a:xfrm>
            <a:off x="712788" y="2484438"/>
            <a:ext cx="7772400" cy="4751387"/>
          </a:xfrm>
        </p:spPr>
        <p:txBody>
          <a:bodyPr>
            <a:noAutofit/>
          </a:bodyPr>
          <a:lstStyle/>
          <a:p>
            <a:pPr marL="274320" indent="-274320" eaLnBrk="1" fontAlgn="auto" hangingPunct="1">
              <a:lnSpc>
                <a:spcPct val="145000"/>
              </a:lnSpc>
              <a:spcBef>
                <a:spcPct val="40000"/>
              </a:spcBef>
              <a:spcAft>
                <a:spcPts val="0"/>
              </a:spcAft>
              <a:buClr>
                <a:srgbClr val="FFFF00"/>
              </a:buClr>
              <a:buFont typeface="Wingdings 2"/>
              <a:buChar char=""/>
              <a:defRPr/>
            </a:pPr>
            <a:r>
              <a:rPr lang="hr-HR" sz="3600" dirty="0">
                <a:solidFill>
                  <a:srgbClr val="FFFFFF"/>
                </a:solidFill>
                <a:effectLst>
                  <a:outerShdw blurRad="38100" dist="38100" dir="2700000" algn="tl">
                    <a:srgbClr val="000000">
                      <a:alpha val="43137"/>
                    </a:srgbClr>
                  </a:outerShdw>
                </a:effectLst>
                <a:latin typeface="Calibri" pitchFamily="34" charset="0"/>
                <a:cs typeface="Calibri" pitchFamily="34" charset="0"/>
              </a:rPr>
              <a:t>13,7 milijardi € godišnje – direktni troškovi tretiranja osteoporoze (Evropa</a:t>
            </a:r>
            <a:r>
              <a:rPr lang="hr-HR" sz="3600" dirty="0" smtClean="0">
                <a:solidFill>
                  <a:srgbClr val="FFFFFF"/>
                </a:solidFill>
                <a:effectLst>
                  <a:outerShdw blurRad="38100" dist="38100" dir="2700000" algn="tl">
                    <a:srgbClr val="000000">
                      <a:alpha val="43137"/>
                    </a:srgbClr>
                  </a:outerShdw>
                </a:effectLst>
                <a:latin typeface="Calibri" pitchFamily="34" charset="0"/>
                <a:cs typeface="Calibri" pitchFamily="34" charset="0"/>
              </a:rPr>
              <a:t>)</a:t>
            </a:r>
          </a:p>
          <a:p>
            <a:pPr marL="274320" indent="-274320" eaLnBrk="1" fontAlgn="auto" hangingPunct="1">
              <a:lnSpc>
                <a:spcPct val="145000"/>
              </a:lnSpc>
              <a:spcBef>
                <a:spcPct val="40000"/>
              </a:spcBef>
              <a:spcAft>
                <a:spcPts val="0"/>
              </a:spcAft>
              <a:buClr>
                <a:srgbClr val="FFFF00"/>
              </a:buClr>
              <a:buFont typeface="Wingdings 2"/>
              <a:buChar char=""/>
              <a:defRPr/>
            </a:pPr>
            <a:r>
              <a:rPr lang="hr-HR" sz="3600" dirty="0" smtClean="0">
                <a:solidFill>
                  <a:srgbClr val="FFFFFF"/>
                </a:solidFill>
                <a:effectLst>
                  <a:outerShdw blurRad="38100" dist="38100" dir="2700000" algn="tl">
                    <a:srgbClr val="000000">
                      <a:alpha val="43137"/>
                    </a:srgbClr>
                  </a:outerShdw>
                </a:effectLst>
                <a:latin typeface="Calibri" pitchFamily="34" charset="0"/>
                <a:cs typeface="Calibri" pitchFamily="34" charset="0"/>
              </a:rPr>
              <a:t>24 </a:t>
            </a:r>
            <a:r>
              <a:rPr lang="hr-HR" sz="3600" dirty="0">
                <a:solidFill>
                  <a:srgbClr val="FFFFFF"/>
                </a:solidFill>
                <a:effectLst>
                  <a:outerShdw blurRad="38100" dist="38100" dir="2700000" algn="tl">
                    <a:srgbClr val="000000">
                      <a:alpha val="43137"/>
                    </a:srgbClr>
                  </a:outerShdw>
                </a:effectLst>
                <a:latin typeface="Calibri" pitchFamily="34" charset="0"/>
                <a:cs typeface="Calibri" pitchFamily="34" charset="0"/>
              </a:rPr>
              <a:t>milijarde € godišnje u </a:t>
            </a:r>
            <a:r>
              <a:rPr lang="hr-HR" sz="3600" dirty="0" smtClean="0">
                <a:solidFill>
                  <a:srgbClr val="FFFFFF"/>
                </a:solidFill>
                <a:effectLst>
                  <a:outerShdw blurRad="38100" dist="38100" dir="2700000" algn="tl">
                    <a:srgbClr val="000000">
                      <a:alpha val="43137"/>
                    </a:srgbClr>
                  </a:outerShdw>
                </a:effectLst>
                <a:latin typeface="Calibri" pitchFamily="34" charset="0"/>
                <a:cs typeface="Calibri" pitchFamily="34" charset="0"/>
              </a:rPr>
              <a:t>SAD-u</a:t>
            </a:r>
            <a:endParaRPr lang="hr-HR" sz="3600" dirty="0">
              <a:solidFill>
                <a:srgbClr val="FFFFFF"/>
              </a:solidFill>
              <a:effectLst>
                <a:outerShdw blurRad="38100" dist="38100" dir="2700000" algn="tl">
                  <a:srgbClr val="000000">
                    <a:alpha val="43137"/>
                  </a:srgbClr>
                </a:outerShdw>
              </a:effectLst>
              <a:latin typeface="Calibri" pitchFamily="34" charset="0"/>
              <a:cs typeface="Calibri" pitchFamily="34" charset="0"/>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2466" name="Rectangle 2"/>
          <p:cNvSpPr>
            <a:spLocks noGrp="1" noChangeArrowheads="1"/>
          </p:cNvSpPr>
          <p:nvPr>
            <p:ph type="title"/>
          </p:nvPr>
        </p:nvSpPr>
        <p:spPr>
          <a:xfrm>
            <a:off x="190500" y="841375"/>
            <a:ext cx="8953500" cy="1143000"/>
          </a:xfrm>
        </p:spPr>
        <p:txBody>
          <a:bodyPr>
            <a:noAutofit/>
          </a:bodyPr>
          <a:lstStyle/>
          <a:p>
            <a:pPr algn="ctr" eaLnBrk="1" fontAlgn="auto" hangingPunct="1">
              <a:spcAft>
                <a:spcPts val="0"/>
              </a:spcAft>
              <a:defRPr/>
            </a:pPr>
            <a:r>
              <a:rPr lang="hr-HR" sz="4400" b="1" dirty="0">
                <a:solidFill>
                  <a:srgbClr val="FFC000"/>
                </a:solidFill>
                <a:effectLst>
                  <a:outerShdw blurRad="38100" dist="38100" dir="2700000" algn="tl">
                    <a:srgbClr val="000000">
                      <a:alpha val="43137"/>
                    </a:srgbClr>
                  </a:outerShdw>
                </a:effectLst>
              </a:rPr>
              <a:t>Sve</a:t>
            </a:r>
            <a:r>
              <a:rPr lang="it-IT" sz="4400" b="1" dirty="0">
                <a:solidFill>
                  <a:srgbClr val="FFC000"/>
                </a:solidFill>
                <a:effectLst>
                  <a:outerShdw blurRad="38100" dist="38100" dir="2700000" algn="tl">
                    <a:srgbClr val="000000">
                      <a:alpha val="43137"/>
                    </a:srgbClr>
                  </a:outerShdw>
                </a:effectLst>
              </a:rPr>
              <a:t> fra</a:t>
            </a:r>
            <a:r>
              <a:rPr lang="hr-HR" sz="4400" b="1" dirty="0">
                <a:solidFill>
                  <a:srgbClr val="FFC000"/>
                </a:solidFill>
                <a:effectLst>
                  <a:outerShdw blurRad="38100" dist="38100" dir="2700000" algn="tl">
                    <a:srgbClr val="000000">
                      <a:alpha val="43137"/>
                    </a:srgbClr>
                  </a:outerShdw>
                </a:effectLst>
              </a:rPr>
              <a:t>kture</a:t>
            </a:r>
            <a:r>
              <a:rPr lang="it-IT" sz="4400" b="1" dirty="0">
                <a:solidFill>
                  <a:srgbClr val="FFC000"/>
                </a:solidFill>
                <a:effectLst>
                  <a:outerShdw blurRad="38100" dist="38100" dir="2700000" algn="tl">
                    <a:srgbClr val="000000">
                      <a:alpha val="43137"/>
                    </a:srgbClr>
                  </a:outerShdw>
                </a:effectLst>
              </a:rPr>
              <a:t> </a:t>
            </a:r>
            <a:r>
              <a:rPr lang="hr-HR" sz="4400" b="1" dirty="0">
                <a:solidFill>
                  <a:srgbClr val="FFC000"/>
                </a:solidFill>
                <a:effectLst>
                  <a:outerShdw blurRad="38100" dist="38100" dir="2700000" algn="tl">
                    <a:srgbClr val="000000">
                      <a:alpha val="43137"/>
                    </a:srgbClr>
                  </a:outerShdw>
                </a:effectLst>
              </a:rPr>
              <a:t>su povezane sa morbiditetom</a:t>
            </a:r>
            <a:endParaRPr lang="en-GB" sz="4400" b="1" dirty="0">
              <a:solidFill>
                <a:srgbClr val="FFC000"/>
              </a:solidFill>
              <a:effectLst>
                <a:outerShdw blurRad="38100" dist="38100" dir="2700000" algn="tl">
                  <a:srgbClr val="000000">
                    <a:alpha val="43137"/>
                  </a:srgbClr>
                </a:outerShdw>
              </a:effectLst>
            </a:endParaRPr>
          </a:p>
        </p:txBody>
      </p:sp>
      <p:sp>
        <p:nvSpPr>
          <p:cNvPr id="737284" name="Text Box 6"/>
          <p:cNvSpPr txBox="1">
            <a:spLocks noChangeArrowheads="1"/>
          </p:cNvSpPr>
          <p:nvPr/>
        </p:nvSpPr>
        <p:spPr bwMode="auto">
          <a:xfrm>
            <a:off x="4484688" y="3722688"/>
            <a:ext cx="1809750" cy="754062"/>
          </a:xfrm>
          <a:prstGeom prst="rect">
            <a:avLst/>
          </a:prstGeom>
          <a:noFill/>
          <a:ln w="9525">
            <a:noFill/>
            <a:miter lim="800000"/>
            <a:headEnd/>
            <a:tailEnd/>
          </a:ln>
        </p:spPr>
        <p:txBody>
          <a:bodyPr>
            <a:spAutoFit/>
          </a:bodyPr>
          <a:lstStyle/>
          <a:p>
            <a:pPr algn="ctr">
              <a:lnSpc>
                <a:spcPct val="90000"/>
              </a:lnSpc>
              <a:defRPr/>
            </a:pPr>
            <a:r>
              <a:rPr lang="hr-HR" sz="1600" dirty="0">
                <a:solidFill>
                  <a:srgbClr val="FFFFFF"/>
                </a:solidFill>
                <a:effectLst>
                  <a:outerShdw blurRad="38100" dist="38100" dir="2700000" algn="tl">
                    <a:srgbClr val="000000">
                      <a:alpha val="43137"/>
                    </a:srgbClr>
                  </a:outerShdw>
                </a:effectLst>
                <a:latin typeface="+mj-lt"/>
              </a:rPr>
              <a:t>Nesposobnost za samostalno hodanje</a:t>
            </a:r>
            <a:endParaRPr lang="en-US" sz="1600" dirty="0">
              <a:solidFill>
                <a:srgbClr val="FFFFFF"/>
              </a:solidFill>
              <a:effectLst>
                <a:outerShdw blurRad="38100" dist="38100" dir="2700000" algn="tl">
                  <a:srgbClr val="000000">
                    <a:alpha val="43137"/>
                  </a:srgbClr>
                </a:outerShdw>
              </a:effectLst>
              <a:latin typeface="+mj-lt"/>
            </a:endParaRPr>
          </a:p>
        </p:txBody>
      </p:sp>
      <p:sp>
        <p:nvSpPr>
          <p:cNvPr id="737288" name="Text Box 10"/>
          <p:cNvSpPr txBox="1">
            <a:spLocks noChangeArrowheads="1"/>
          </p:cNvSpPr>
          <p:nvPr/>
        </p:nvSpPr>
        <p:spPr bwMode="auto">
          <a:xfrm>
            <a:off x="1617663" y="4932363"/>
            <a:ext cx="1727200" cy="533400"/>
          </a:xfrm>
          <a:prstGeom prst="rect">
            <a:avLst/>
          </a:prstGeom>
          <a:noFill/>
          <a:ln w="9525">
            <a:noFill/>
            <a:miter lim="800000"/>
            <a:headEnd/>
            <a:tailEnd/>
          </a:ln>
        </p:spPr>
        <p:txBody>
          <a:bodyPr>
            <a:spAutoFit/>
          </a:bodyPr>
          <a:lstStyle/>
          <a:p>
            <a:pPr algn="ctr">
              <a:lnSpc>
                <a:spcPct val="90000"/>
              </a:lnSpc>
              <a:defRPr/>
            </a:pPr>
            <a:r>
              <a:rPr lang="hr-HR" sz="1600" dirty="0">
                <a:solidFill>
                  <a:srgbClr val="FFFFFF"/>
                </a:solidFill>
                <a:effectLst>
                  <a:outerShdw blurRad="38100" dist="38100" dir="2700000" algn="tl">
                    <a:srgbClr val="000000">
                      <a:alpha val="43137"/>
                    </a:srgbClr>
                  </a:outerShdw>
                </a:effectLst>
                <a:latin typeface="Calibri" pitchFamily="34" charset="0"/>
                <a:cs typeface="Calibri" pitchFamily="34" charset="0"/>
              </a:rPr>
              <a:t>Smrt u roku 1 godine</a:t>
            </a:r>
            <a:endParaRPr lang="en-US" sz="1600" dirty="0">
              <a:solidFill>
                <a:srgbClr val="FFFFFF"/>
              </a:solidFill>
              <a:effectLst>
                <a:outerShdw blurRad="38100" dist="38100" dir="2700000" algn="tl">
                  <a:srgbClr val="000000">
                    <a:alpha val="43137"/>
                  </a:srgbClr>
                </a:outerShdw>
              </a:effectLst>
              <a:latin typeface="Calibri" pitchFamily="34" charset="0"/>
              <a:cs typeface="Calibri" pitchFamily="34" charset="0"/>
            </a:endParaRPr>
          </a:p>
        </p:txBody>
      </p:sp>
      <p:sp>
        <p:nvSpPr>
          <p:cNvPr id="737290" name="Text Box 12"/>
          <p:cNvSpPr txBox="1">
            <a:spLocks noChangeArrowheads="1"/>
          </p:cNvSpPr>
          <p:nvPr/>
        </p:nvSpPr>
        <p:spPr bwMode="auto">
          <a:xfrm rot="-1137482">
            <a:off x="2282825" y="2581275"/>
            <a:ext cx="3416300" cy="946150"/>
          </a:xfrm>
          <a:prstGeom prst="rect">
            <a:avLst/>
          </a:prstGeom>
          <a:noFill/>
          <a:ln w="9525">
            <a:noFill/>
            <a:miter lim="800000"/>
            <a:headEnd/>
            <a:tailEnd/>
          </a:ln>
        </p:spPr>
        <p:txBody>
          <a:bodyPr>
            <a:spAutoFit/>
          </a:bodyPr>
          <a:lstStyle/>
          <a:p>
            <a:pPr algn="ctr">
              <a:defRPr/>
            </a:pPr>
            <a:r>
              <a:rPr lang="hr-HR" sz="2800" dirty="0">
                <a:solidFill>
                  <a:srgbClr val="FFFFFF"/>
                </a:solidFill>
                <a:effectLst>
                  <a:outerShdw blurRad="38100" dist="38100" dir="2700000" algn="tl">
                    <a:srgbClr val="000000">
                      <a:alpha val="43137"/>
                    </a:srgbClr>
                  </a:outerShdw>
                </a:effectLst>
                <a:latin typeface="Calibri" pitchFamily="34" charset="0"/>
                <a:cs typeface="Calibri" pitchFamily="34" charset="0"/>
              </a:rPr>
              <a:t>1 godina nakon frakture kuka</a:t>
            </a:r>
            <a:r>
              <a:rPr lang="en-US" sz="2800" dirty="0">
                <a:solidFill>
                  <a:srgbClr val="FFFFFF"/>
                </a:solidFill>
                <a:effectLst>
                  <a:outerShdw blurRad="38100" dist="38100" dir="2700000" algn="tl">
                    <a:srgbClr val="000000">
                      <a:alpha val="43137"/>
                    </a:srgbClr>
                  </a:outerShdw>
                </a:effectLst>
                <a:latin typeface="Calibri" pitchFamily="34" charset="0"/>
                <a:cs typeface="Calibri" pitchFamily="34" charset="0"/>
              </a:rPr>
              <a:t>:</a:t>
            </a:r>
          </a:p>
        </p:txBody>
      </p:sp>
      <p:sp>
        <p:nvSpPr>
          <p:cNvPr id="34" name="Rectangle 5"/>
          <p:cNvSpPr>
            <a:spLocks noChangeArrowheads="1"/>
          </p:cNvSpPr>
          <p:nvPr/>
        </p:nvSpPr>
        <p:spPr bwMode="auto">
          <a:xfrm>
            <a:off x="4872038" y="4573588"/>
            <a:ext cx="992187" cy="2006600"/>
          </a:xfrm>
          <a:prstGeom prst="rect">
            <a:avLst/>
          </a:prstGeom>
          <a:gradFill rotWithShape="0">
            <a:gsLst>
              <a:gs pos="0">
                <a:srgbClr val="185E18"/>
              </a:gs>
              <a:gs pos="50000">
                <a:srgbClr val="33CC33"/>
              </a:gs>
              <a:gs pos="100000">
                <a:srgbClr val="185E18"/>
              </a:gs>
            </a:gsLst>
            <a:lin ang="0" scaled="1"/>
          </a:gradFill>
          <a:ln w="9525">
            <a:noFill/>
            <a:miter lim="800000"/>
            <a:headEnd/>
            <a:tailEnd/>
          </a:ln>
        </p:spPr>
        <p:txBody>
          <a:bodyPr wrap="none"/>
          <a:lstStyle/>
          <a:p>
            <a:pPr algn="ctr">
              <a:defRPr/>
            </a:pPr>
            <a:r>
              <a:rPr lang="fr-CH" sz="2400" dirty="0">
                <a:solidFill>
                  <a:schemeClr val="bg1"/>
                </a:solidFill>
                <a:effectLst>
                  <a:outerShdw blurRad="38100" dist="38100" dir="2700000" algn="tl">
                    <a:srgbClr val="000000">
                      <a:alpha val="43137"/>
                    </a:srgbClr>
                  </a:outerShdw>
                </a:effectLst>
                <a:latin typeface="Calibri" pitchFamily="34" charset="0"/>
                <a:cs typeface="Calibri" pitchFamily="34" charset="0"/>
              </a:rPr>
              <a:t>40%</a:t>
            </a:r>
            <a:endParaRPr lang="fr-FR" sz="2400" dirty="0">
              <a:solidFill>
                <a:schemeClr val="bg1"/>
              </a:solidFill>
              <a:effectLst>
                <a:outerShdw blurRad="38100" dist="38100" dir="2700000" algn="tl">
                  <a:srgbClr val="000000">
                    <a:alpha val="43137"/>
                  </a:srgbClr>
                </a:outerShdw>
              </a:effectLst>
              <a:latin typeface="Calibri" pitchFamily="34" charset="0"/>
              <a:cs typeface="Calibri" pitchFamily="34" charset="0"/>
            </a:endParaRPr>
          </a:p>
        </p:txBody>
      </p:sp>
      <p:sp>
        <p:nvSpPr>
          <p:cNvPr id="36" name="Rectangle 7"/>
          <p:cNvSpPr>
            <a:spLocks noChangeArrowheads="1"/>
          </p:cNvSpPr>
          <p:nvPr/>
        </p:nvSpPr>
        <p:spPr bwMode="auto">
          <a:xfrm>
            <a:off x="3408363" y="5167313"/>
            <a:ext cx="987425" cy="1412875"/>
          </a:xfrm>
          <a:prstGeom prst="rect">
            <a:avLst/>
          </a:prstGeom>
          <a:gradFill rotWithShape="0">
            <a:gsLst>
              <a:gs pos="0">
                <a:srgbClr val="765E00"/>
              </a:gs>
              <a:gs pos="50000">
                <a:srgbClr val="FFCC00"/>
              </a:gs>
              <a:gs pos="100000">
                <a:srgbClr val="765E00"/>
              </a:gs>
            </a:gsLst>
            <a:lin ang="0" scaled="1"/>
          </a:gradFill>
          <a:ln w="9525">
            <a:noFill/>
            <a:miter lim="800000"/>
            <a:headEnd/>
            <a:tailEnd/>
          </a:ln>
        </p:spPr>
        <p:txBody>
          <a:bodyPr wrap="none"/>
          <a:lstStyle/>
          <a:p>
            <a:pPr algn="ctr">
              <a:defRPr/>
            </a:pPr>
            <a:r>
              <a:rPr lang="fr-CH" sz="2400" dirty="0">
                <a:solidFill>
                  <a:schemeClr val="bg1"/>
                </a:solidFill>
                <a:effectLst>
                  <a:outerShdw blurRad="38100" dist="38100" dir="2700000" algn="tl">
                    <a:srgbClr val="000000">
                      <a:alpha val="43137"/>
                    </a:srgbClr>
                  </a:outerShdw>
                </a:effectLst>
                <a:latin typeface="+mj-lt"/>
              </a:rPr>
              <a:t>30%</a:t>
            </a:r>
            <a:endParaRPr lang="fr-FR" sz="2400" dirty="0">
              <a:solidFill>
                <a:schemeClr val="bg1"/>
              </a:solidFill>
              <a:effectLst>
                <a:outerShdw blurRad="38100" dist="38100" dir="2700000" algn="tl">
                  <a:srgbClr val="000000">
                    <a:alpha val="43137"/>
                  </a:srgbClr>
                </a:outerShdw>
              </a:effectLst>
              <a:latin typeface="+mj-lt"/>
            </a:endParaRPr>
          </a:p>
        </p:txBody>
      </p:sp>
      <p:sp>
        <p:nvSpPr>
          <p:cNvPr id="37" name="Text Box 8"/>
          <p:cNvSpPr txBox="1">
            <a:spLocks noChangeArrowheads="1"/>
          </p:cNvSpPr>
          <p:nvPr/>
        </p:nvSpPr>
        <p:spPr bwMode="auto">
          <a:xfrm>
            <a:off x="3114675" y="4543425"/>
            <a:ext cx="1604963" cy="533400"/>
          </a:xfrm>
          <a:prstGeom prst="rect">
            <a:avLst/>
          </a:prstGeom>
          <a:noFill/>
          <a:ln w="9525">
            <a:noFill/>
            <a:miter lim="800000"/>
            <a:headEnd/>
            <a:tailEnd/>
          </a:ln>
        </p:spPr>
        <p:txBody>
          <a:bodyPr>
            <a:spAutoFit/>
          </a:bodyPr>
          <a:lstStyle/>
          <a:p>
            <a:pPr algn="ctr">
              <a:lnSpc>
                <a:spcPct val="90000"/>
              </a:lnSpc>
              <a:defRPr/>
            </a:pPr>
            <a:r>
              <a:rPr lang="hr-HR" sz="1600" dirty="0">
                <a:solidFill>
                  <a:srgbClr val="FFFFFF"/>
                </a:solidFill>
                <a:effectLst>
                  <a:outerShdw blurRad="38100" dist="38100" dir="2700000" algn="tl">
                    <a:srgbClr val="000000">
                      <a:alpha val="43137"/>
                    </a:srgbClr>
                  </a:outerShdw>
                </a:effectLst>
                <a:latin typeface="Calibri" pitchFamily="34" charset="0"/>
                <a:cs typeface="Calibri" pitchFamily="34" charset="0"/>
              </a:rPr>
              <a:t>Trajna nesposobnost</a:t>
            </a:r>
            <a:endParaRPr lang="en-US" sz="1600" dirty="0">
              <a:solidFill>
                <a:srgbClr val="FFFFFF"/>
              </a:solidFill>
              <a:effectLst>
                <a:outerShdw blurRad="38100" dist="38100" dir="2700000" algn="tl">
                  <a:srgbClr val="000000">
                    <a:alpha val="43137"/>
                  </a:srgbClr>
                </a:outerShdw>
              </a:effectLst>
              <a:latin typeface="Calibri" pitchFamily="34" charset="0"/>
              <a:cs typeface="Calibri" pitchFamily="34" charset="0"/>
            </a:endParaRPr>
          </a:p>
        </p:txBody>
      </p:sp>
      <p:sp>
        <p:nvSpPr>
          <p:cNvPr id="38" name="Rectangle 9"/>
          <p:cNvSpPr>
            <a:spLocks noChangeArrowheads="1"/>
          </p:cNvSpPr>
          <p:nvPr/>
        </p:nvSpPr>
        <p:spPr bwMode="auto">
          <a:xfrm>
            <a:off x="1939925" y="5613400"/>
            <a:ext cx="992188" cy="966788"/>
          </a:xfrm>
          <a:prstGeom prst="rect">
            <a:avLst/>
          </a:prstGeom>
          <a:gradFill rotWithShape="0">
            <a:gsLst>
              <a:gs pos="0">
                <a:srgbClr val="76762F"/>
              </a:gs>
              <a:gs pos="50000">
                <a:srgbClr val="FFFF66"/>
              </a:gs>
              <a:gs pos="100000">
                <a:srgbClr val="76762F"/>
              </a:gs>
            </a:gsLst>
            <a:lin ang="0" scaled="1"/>
          </a:gradFill>
          <a:ln w="9525">
            <a:noFill/>
            <a:miter lim="800000"/>
            <a:headEnd/>
            <a:tailEnd/>
          </a:ln>
        </p:spPr>
        <p:txBody>
          <a:bodyPr wrap="none"/>
          <a:lstStyle/>
          <a:p>
            <a:pPr algn="ctr">
              <a:defRPr/>
            </a:pPr>
            <a:r>
              <a:rPr lang="fr-CH" sz="2400" dirty="0">
                <a:solidFill>
                  <a:schemeClr val="bg1"/>
                </a:solidFill>
                <a:effectLst>
                  <a:outerShdw blurRad="38100" dist="38100" dir="2700000" algn="tl">
                    <a:srgbClr val="000000">
                      <a:alpha val="43137"/>
                    </a:srgbClr>
                  </a:outerShdw>
                </a:effectLst>
                <a:latin typeface="Calibri" pitchFamily="34" charset="0"/>
                <a:cs typeface="Calibri" pitchFamily="34" charset="0"/>
              </a:rPr>
              <a:t>20%</a:t>
            </a:r>
            <a:endParaRPr lang="fr-FR" sz="2400" dirty="0">
              <a:solidFill>
                <a:schemeClr val="bg1"/>
              </a:solidFill>
              <a:effectLst>
                <a:outerShdw blurRad="38100" dist="38100" dir="2700000" algn="tl">
                  <a:srgbClr val="000000">
                    <a:alpha val="43137"/>
                  </a:srgbClr>
                </a:outerShdw>
              </a:effectLst>
              <a:latin typeface="Calibri" pitchFamily="34" charset="0"/>
              <a:cs typeface="Calibri" pitchFamily="34" charset="0"/>
            </a:endParaRPr>
          </a:p>
        </p:txBody>
      </p:sp>
      <p:sp>
        <p:nvSpPr>
          <p:cNvPr id="39" name="Rectangle 11"/>
          <p:cNvSpPr>
            <a:spLocks noChangeArrowheads="1"/>
          </p:cNvSpPr>
          <p:nvPr/>
        </p:nvSpPr>
        <p:spPr bwMode="auto">
          <a:xfrm>
            <a:off x="6340475" y="3084513"/>
            <a:ext cx="993775" cy="3495675"/>
          </a:xfrm>
          <a:prstGeom prst="rect">
            <a:avLst/>
          </a:prstGeom>
          <a:gradFill rotWithShape="0">
            <a:gsLst>
              <a:gs pos="0">
                <a:srgbClr val="960096"/>
              </a:gs>
              <a:gs pos="50000">
                <a:srgbClr val="FF00FF"/>
              </a:gs>
              <a:gs pos="100000">
                <a:srgbClr val="960096"/>
              </a:gs>
            </a:gsLst>
            <a:lin ang="0" scaled="1"/>
          </a:gradFill>
          <a:ln w="9525">
            <a:noFill/>
            <a:miter lim="800000"/>
            <a:headEnd/>
            <a:tailEnd/>
          </a:ln>
        </p:spPr>
        <p:txBody>
          <a:bodyPr wrap="none"/>
          <a:lstStyle/>
          <a:p>
            <a:pPr algn="ctr">
              <a:defRPr/>
            </a:pPr>
            <a:r>
              <a:rPr lang="fr-CH" sz="2400" dirty="0">
                <a:solidFill>
                  <a:schemeClr val="bg1"/>
                </a:solidFill>
                <a:effectLst>
                  <a:outerShdw blurRad="38100" dist="38100" dir="2700000" algn="tl">
                    <a:srgbClr val="000000">
                      <a:alpha val="43137"/>
                    </a:srgbClr>
                  </a:outerShdw>
                </a:effectLst>
                <a:latin typeface="+mj-lt"/>
              </a:rPr>
              <a:t>80%</a:t>
            </a:r>
            <a:endParaRPr lang="fr-FR" sz="2400" dirty="0">
              <a:solidFill>
                <a:schemeClr val="bg1"/>
              </a:solidFill>
              <a:effectLst>
                <a:outerShdw blurRad="38100" dist="38100" dir="2700000" algn="tl">
                  <a:srgbClr val="000000">
                    <a:alpha val="43137"/>
                  </a:srgbClr>
                </a:outerShdw>
              </a:effectLst>
              <a:latin typeface="+mj-lt"/>
            </a:endParaRPr>
          </a:p>
        </p:txBody>
      </p:sp>
      <p:sp>
        <p:nvSpPr>
          <p:cNvPr id="41" name="Text Box 13"/>
          <p:cNvSpPr txBox="1">
            <a:spLocks noChangeArrowheads="1"/>
          </p:cNvSpPr>
          <p:nvPr/>
        </p:nvSpPr>
        <p:spPr bwMode="auto">
          <a:xfrm rot="-5383817">
            <a:off x="46038" y="3956050"/>
            <a:ext cx="2027238" cy="522287"/>
          </a:xfrm>
          <a:prstGeom prst="rect">
            <a:avLst/>
          </a:prstGeom>
          <a:noFill/>
          <a:ln w="9525">
            <a:noFill/>
            <a:miter lim="800000"/>
            <a:headEnd/>
            <a:tailEnd/>
          </a:ln>
        </p:spPr>
        <p:txBody>
          <a:bodyPr wrap="none">
            <a:spAutoFit/>
          </a:bodyPr>
          <a:lstStyle/>
          <a:p>
            <a:pPr>
              <a:defRPr/>
            </a:pPr>
            <a:r>
              <a:rPr lang="fr-CH" sz="2800" dirty="0">
                <a:solidFill>
                  <a:srgbClr val="FFFFFF"/>
                </a:solidFill>
                <a:effectLst>
                  <a:outerShdw blurRad="38100" dist="38100" dir="2700000" algn="tl">
                    <a:srgbClr val="000000">
                      <a:alpha val="43137"/>
                    </a:srgbClr>
                  </a:outerShdw>
                </a:effectLst>
                <a:latin typeface="Calibri" pitchFamily="34" charset="0"/>
                <a:cs typeface="Calibri" pitchFamily="34" charset="0"/>
              </a:rPr>
              <a:t>Pa</a:t>
            </a:r>
            <a:r>
              <a:rPr lang="hr-HR" sz="2800" dirty="0">
                <a:solidFill>
                  <a:srgbClr val="FFFFFF"/>
                </a:solidFill>
                <a:effectLst>
                  <a:outerShdw blurRad="38100" dist="38100" dir="2700000" algn="tl">
                    <a:srgbClr val="000000">
                      <a:alpha val="43137"/>
                    </a:srgbClr>
                  </a:outerShdw>
                </a:effectLst>
                <a:latin typeface="Calibri" pitchFamily="34" charset="0"/>
                <a:cs typeface="Calibri" pitchFamily="34" charset="0"/>
              </a:rPr>
              <a:t>cijenti</a:t>
            </a:r>
            <a:r>
              <a:rPr lang="fr-CH" sz="2800" dirty="0">
                <a:solidFill>
                  <a:srgbClr val="FFFFFF"/>
                </a:solidFill>
                <a:effectLst>
                  <a:outerShdw blurRad="38100" dist="38100" dir="2700000" algn="tl">
                    <a:srgbClr val="000000">
                      <a:alpha val="43137"/>
                    </a:srgbClr>
                  </a:outerShdw>
                </a:effectLst>
                <a:latin typeface="Calibri" pitchFamily="34" charset="0"/>
                <a:cs typeface="Calibri" pitchFamily="34" charset="0"/>
              </a:rPr>
              <a:t> (%)</a:t>
            </a:r>
            <a:endParaRPr lang="fr-FR" sz="2800" dirty="0">
              <a:solidFill>
                <a:srgbClr val="FFFFFF"/>
              </a:solidFill>
              <a:effectLst>
                <a:outerShdw blurRad="38100" dist="38100" dir="2700000" algn="tl">
                  <a:srgbClr val="000000">
                    <a:alpha val="43137"/>
                  </a:srgbClr>
                </a:outerShdw>
              </a:effectLst>
              <a:latin typeface="Calibri" pitchFamily="34" charset="0"/>
              <a:cs typeface="Calibri" pitchFamily="34" charset="0"/>
            </a:endParaRPr>
          </a:p>
        </p:txBody>
      </p:sp>
      <p:sp>
        <p:nvSpPr>
          <p:cNvPr id="737291" name="Line 14"/>
          <p:cNvSpPr>
            <a:spLocks noChangeShapeType="1"/>
          </p:cNvSpPr>
          <p:nvPr/>
        </p:nvSpPr>
        <p:spPr bwMode="auto">
          <a:xfrm>
            <a:off x="1758950" y="2382838"/>
            <a:ext cx="0" cy="4200525"/>
          </a:xfrm>
          <a:prstGeom prst="line">
            <a:avLst/>
          </a:prstGeom>
          <a:noFill/>
          <a:ln w="38100">
            <a:solidFill>
              <a:srgbClr val="0000FF"/>
            </a:solidFill>
            <a:round/>
            <a:headEnd/>
            <a:tailEnd/>
          </a:ln>
        </p:spPr>
        <p:txBody>
          <a:bodyPr/>
          <a:lstStyle/>
          <a:p>
            <a:endParaRPr lang="en-US"/>
          </a:p>
        </p:txBody>
      </p:sp>
      <p:sp>
        <p:nvSpPr>
          <p:cNvPr id="737292" name="Line 15"/>
          <p:cNvSpPr>
            <a:spLocks noChangeShapeType="1"/>
          </p:cNvSpPr>
          <p:nvPr/>
        </p:nvSpPr>
        <p:spPr bwMode="auto">
          <a:xfrm>
            <a:off x="1741488" y="6583363"/>
            <a:ext cx="6205537" cy="0"/>
          </a:xfrm>
          <a:prstGeom prst="line">
            <a:avLst/>
          </a:prstGeom>
          <a:noFill/>
          <a:ln w="38100">
            <a:solidFill>
              <a:srgbClr val="0000FF"/>
            </a:solidFill>
            <a:round/>
            <a:headEnd/>
            <a:tailEnd/>
          </a:ln>
        </p:spPr>
        <p:txBody>
          <a:bodyPr/>
          <a:lstStyle/>
          <a:p>
            <a:endParaRPr lang="en-US"/>
          </a:p>
        </p:txBody>
      </p:sp>
      <p:sp>
        <p:nvSpPr>
          <p:cNvPr id="44" name="Text Box 16"/>
          <p:cNvSpPr txBox="1">
            <a:spLocks noChangeArrowheads="1"/>
          </p:cNvSpPr>
          <p:nvPr/>
        </p:nvSpPr>
        <p:spPr bwMode="auto">
          <a:xfrm>
            <a:off x="5464175" y="2266950"/>
            <a:ext cx="2774950" cy="754063"/>
          </a:xfrm>
          <a:prstGeom prst="rect">
            <a:avLst/>
          </a:prstGeom>
          <a:noFill/>
          <a:ln w="9525">
            <a:noFill/>
            <a:miter lim="800000"/>
            <a:headEnd/>
            <a:tailEnd/>
          </a:ln>
        </p:spPr>
        <p:txBody>
          <a:bodyPr>
            <a:spAutoFit/>
          </a:bodyPr>
          <a:lstStyle/>
          <a:p>
            <a:pPr algn="ctr">
              <a:lnSpc>
                <a:spcPct val="90000"/>
              </a:lnSpc>
              <a:defRPr/>
            </a:pPr>
            <a:r>
              <a:rPr lang="hr-HR" sz="1600">
                <a:solidFill>
                  <a:srgbClr val="FFFFFF"/>
                </a:solidFill>
                <a:effectLst>
                  <a:outerShdw blurRad="38100" dist="38100" dir="2700000" algn="tl">
                    <a:srgbClr val="000000"/>
                  </a:outerShdw>
                </a:effectLst>
                <a:latin typeface="Calibri" pitchFamily="34" charset="0"/>
              </a:rPr>
              <a:t>Nemogućnost obavljanja bar 1 aktivnosti svakodnevnog života</a:t>
            </a:r>
            <a:endParaRPr lang="en-US" sz="1600">
              <a:solidFill>
                <a:srgbClr val="FFFFFF"/>
              </a:solidFill>
              <a:effectLst>
                <a:outerShdw blurRad="38100" dist="38100" dir="2700000" algn="tl">
                  <a:srgbClr val="000000"/>
                </a:outerShdw>
              </a:effectLst>
              <a:latin typeface="Calibri" pitchFamily="34" charset="0"/>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858644" y="1455847"/>
            <a:ext cx="7460165" cy="4832092"/>
          </a:xfrm>
          <a:prstGeom prst="rect">
            <a:avLst/>
          </a:prstGeom>
        </p:spPr>
        <p:txBody>
          <a:bodyPr wrap="square">
            <a:spAutoFit/>
          </a:bodyPr>
          <a:lstStyle/>
          <a:p>
            <a:pPr algn="just"/>
            <a:r>
              <a:rPr lang="bs-Latn-BA" sz="2800" dirty="0">
                <a:solidFill>
                  <a:srgbClr val="FFFF00"/>
                </a:solidFill>
              </a:rPr>
              <a:t>Dobar hirurg je onaj koji zna kako operisati</a:t>
            </a:r>
          </a:p>
          <a:p>
            <a:pPr algn="just"/>
            <a:r>
              <a:rPr lang="bs-Latn-BA" sz="2800" dirty="0">
                <a:solidFill>
                  <a:srgbClr val="FFFF00"/>
                </a:solidFill>
              </a:rPr>
              <a:t>Veliki   hirurg je onaj  koji zna kada treba operisati</a:t>
            </a:r>
          </a:p>
          <a:p>
            <a:pPr algn="just"/>
            <a:r>
              <a:rPr lang="bs-Latn-BA" sz="2800" dirty="0">
                <a:solidFill>
                  <a:srgbClr val="7030A0"/>
                </a:solidFill>
              </a:rPr>
              <a:t>Najbolja operacija nije ona koju najbolje znate učiniti, nego ona koja je najbolja za  pacijenta</a:t>
            </a:r>
          </a:p>
          <a:p>
            <a:pPr algn="just"/>
            <a:r>
              <a:rPr lang="bs-Latn-BA" sz="2800" dirty="0">
                <a:solidFill>
                  <a:srgbClr val="00B0F0"/>
                </a:solidFill>
              </a:rPr>
              <a:t>Anamneza i klinički nalaz  ostaju i dalje 90% dijagnoze</a:t>
            </a:r>
          </a:p>
          <a:p>
            <a:pPr algn="just"/>
            <a:r>
              <a:rPr lang="bs-Latn-BA" sz="2800" dirty="0">
                <a:solidFill>
                  <a:srgbClr val="FF0000"/>
                </a:solidFill>
              </a:rPr>
              <a:t>Budite maksimalno odgovorni i kritični prema odluci  za operaciju i liječenje  pacijenta </a:t>
            </a:r>
          </a:p>
        </p:txBody>
      </p:sp>
    </p:spTree>
    <p:extLst>
      <p:ext uri="{BB962C8B-B14F-4D97-AF65-F5344CB8AC3E}">
        <p14:creationId xmlns:p14="http://schemas.microsoft.com/office/powerpoint/2010/main" val="198061932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3730" name="Rectangle 2"/>
          <p:cNvSpPr>
            <a:spLocks noGrp="1" noChangeArrowheads="1"/>
          </p:cNvSpPr>
          <p:nvPr>
            <p:ph type="title"/>
          </p:nvPr>
        </p:nvSpPr>
        <p:spPr>
          <a:xfrm>
            <a:off x="486228" y="878260"/>
            <a:ext cx="8305800" cy="1143000"/>
          </a:xfrm>
        </p:spPr>
        <p:txBody>
          <a:bodyPr>
            <a:noAutofit/>
          </a:bodyPr>
          <a:lstStyle/>
          <a:p>
            <a:pPr algn="ctr" eaLnBrk="1" fontAlgn="auto" hangingPunct="1">
              <a:spcAft>
                <a:spcPts val="0"/>
              </a:spcAft>
              <a:defRPr/>
            </a:pPr>
            <a:r>
              <a:rPr lang="hr-HR" sz="4400" b="1" dirty="0">
                <a:solidFill>
                  <a:srgbClr val="FFC000"/>
                </a:solidFill>
                <a:effectLst>
                  <a:outerShdw blurRad="38100" dist="38100" dir="2700000" algn="tl">
                    <a:srgbClr val="000000">
                      <a:alpha val="43137"/>
                    </a:srgbClr>
                  </a:outerShdw>
                </a:effectLst>
              </a:rPr>
              <a:t>Izgled normalne i osteoporotične kosti</a:t>
            </a:r>
            <a:endParaRPr lang="en-US" sz="4400" b="1" dirty="0">
              <a:solidFill>
                <a:srgbClr val="FFC000"/>
              </a:solidFill>
              <a:effectLst>
                <a:outerShdw blurRad="38100" dist="38100" dir="2700000" algn="tl">
                  <a:srgbClr val="000000">
                    <a:alpha val="43137"/>
                  </a:srgbClr>
                </a:outerShdw>
              </a:effectLst>
            </a:endParaRPr>
          </a:p>
        </p:txBody>
      </p:sp>
      <p:pic>
        <p:nvPicPr>
          <p:cNvPr id="739330" name="Picture 3" descr="normbone"/>
          <p:cNvPicPr>
            <a:picLocks noChangeAspect="1" noChangeArrowheads="1"/>
          </p:cNvPicPr>
          <p:nvPr/>
        </p:nvPicPr>
        <p:blipFill>
          <a:blip r:embed="rId3"/>
          <a:srcRect/>
          <a:stretch>
            <a:fillRect/>
          </a:stretch>
        </p:blipFill>
        <p:spPr bwMode="auto">
          <a:xfrm>
            <a:off x="698500" y="2957513"/>
            <a:ext cx="3816350" cy="2886075"/>
          </a:xfrm>
          <a:prstGeom prst="rect">
            <a:avLst/>
          </a:prstGeom>
          <a:noFill/>
          <a:ln w="9525">
            <a:noFill/>
            <a:miter lim="800000"/>
            <a:headEnd/>
            <a:tailEnd/>
          </a:ln>
        </p:spPr>
      </p:pic>
      <p:pic>
        <p:nvPicPr>
          <p:cNvPr id="739331" name="Picture 4" descr="ostbone"/>
          <p:cNvPicPr>
            <a:picLocks noChangeAspect="1" noChangeArrowheads="1"/>
          </p:cNvPicPr>
          <p:nvPr/>
        </p:nvPicPr>
        <p:blipFill>
          <a:blip r:embed="rId4"/>
          <a:srcRect/>
          <a:stretch>
            <a:fillRect/>
          </a:stretch>
        </p:blipFill>
        <p:spPr bwMode="auto">
          <a:xfrm>
            <a:off x="4918075" y="2943225"/>
            <a:ext cx="3887788" cy="2906713"/>
          </a:xfrm>
          <a:prstGeom prst="rect">
            <a:avLst/>
          </a:prstGeom>
          <a:noFill/>
          <a:ln w="9525">
            <a:noFill/>
            <a:miter lim="800000"/>
            <a:headEnd/>
            <a:tailEnd/>
          </a:ln>
        </p:spPr>
      </p:pic>
      <p:sp>
        <p:nvSpPr>
          <p:cNvPr id="739332" name="Text Box 6"/>
          <p:cNvSpPr txBox="1">
            <a:spLocks noChangeArrowheads="1"/>
          </p:cNvSpPr>
          <p:nvPr/>
        </p:nvSpPr>
        <p:spPr bwMode="auto">
          <a:xfrm>
            <a:off x="1835150" y="2308225"/>
            <a:ext cx="1524000" cy="427038"/>
          </a:xfrm>
          <a:prstGeom prst="rect">
            <a:avLst/>
          </a:prstGeom>
          <a:noFill/>
          <a:ln w="12700">
            <a:noFill/>
            <a:miter lim="800000"/>
            <a:headEnd type="none" w="sm" len="sm"/>
            <a:tailEnd type="none" w="sm" len="sm"/>
          </a:ln>
        </p:spPr>
        <p:txBody>
          <a:bodyPr>
            <a:spAutoFit/>
          </a:bodyPr>
          <a:lstStyle/>
          <a:p>
            <a:pPr algn="ctr" eaLnBrk="0" hangingPunct="0">
              <a:defRPr/>
            </a:pPr>
            <a:r>
              <a:rPr lang="en-GB" sz="2200" b="0" dirty="0">
                <a:effectLst>
                  <a:outerShdw blurRad="38100" dist="38100" dir="2700000" algn="tl">
                    <a:srgbClr val="000000">
                      <a:alpha val="43137"/>
                    </a:srgbClr>
                  </a:outerShdw>
                </a:effectLst>
                <a:latin typeface="Calibri" pitchFamily="34" charset="0"/>
                <a:cs typeface="Calibri" pitchFamily="34" charset="0"/>
              </a:rPr>
              <a:t>Normal</a:t>
            </a:r>
            <a:r>
              <a:rPr lang="hr-BA" sz="2200" b="0" dirty="0">
                <a:effectLst>
                  <a:outerShdw blurRad="38100" dist="38100" dir="2700000" algn="tl">
                    <a:srgbClr val="000000">
                      <a:alpha val="43137"/>
                    </a:srgbClr>
                  </a:outerShdw>
                </a:effectLst>
                <a:latin typeface="Calibri" pitchFamily="34" charset="0"/>
                <a:cs typeface="Calibri" pitchFamily="34" charset="0"/>
              </a:rPr>
              <a:t>na</a:t>
            </a:r>
            <a:endParaRPr lang="en-GB" sz="2200" b="0" dirty="0">
              <a:effectLst>
                <a:outerShdw blurRad="38100" dist="38100" dir="2700000" algn="tl">
                  <a:srgbClr val="000000">
                    <a:alpha val="43137"/>
                  </a:srgbClr>
                </a:outerShdw>
              </a:effectLst>
              <a:latin typeface="Calibri" pitchFamily="34" charset="0"/>
              <a:cs typeface="Calibri" pitchFamily="34" charset="0"/>
            </a:endParaRPr>
          </a:p>
        </p:txBody>
      </p:sp>
      <p:sp>
        <p:nvSpPr>
          <p:cNvPr id="739333" name="Rectangle 7"/>
          <p:cNvSpPr>
            <a:spLocks noChangeArrowheads="1"/>
          </p:cNvSpPr>
          <p:nvPr/>
        </p:nvSpPr>
        <p:spPr bwMode="auto">
          <a:xfrm>
            <a:off x="5500688" y="2279650"/>
            <a:ext cx="2619375" cy="427038"/>
          </a:xfrm>
          <a:prstGeom prst="rect">
            <a:avLst/>
          </a:prstGeom>
          <a:noFill/>
          <a:ln w="9525">
            <a:noFill/>
            <a:miter lim="800000"/>
            <a:headEnd/>
            <a:tailEnd/>
          </a:ln>
        </p:spPr>
        <p:txBody>
          <a:bodyPr>
            <a:spAutoFit/>
          </a:bodyPr>
          <a:lstStyle/>
          <a:p>
            <a:pPr algn="ctr" eaLnBrk="0" hangingPunct="0">
              <a:defRPr/>
            </a:pPr>
            <a:r>
              <a:rPr lang="en-GB" sz="2200" b="0">
                <a:effectLst>
                  <a:outerShdw blurRad="38100" dist="38100" dir="2700000" algn="tl">
                    <a:srgbClr val="000000"/>
                  </a:outerShdw>
                </a:effectLst>
                <a:latin typeface="Calibri" pitchFamily="34" charset="0"/>
              </a:rPr>
              <a:t>Osteoporoti</a:t>
            </a:r>
            <a:r>
              <a:rPr lang="hr-BA" sz="2200" b="0">
                <a:effectLst>
                  <a:outerShdw blurRad="38100" dist="38100" dir="2700000" algn="tl">
                    <a:srgbClr val="000000"/>
                  </a:outerShdw>
                </a:effectLst>
                <a:latin typeface="Calibri" pitchFamily="34" charset="0"/>
              </a:rPr>
              <a:t>čna</a:t>
            </a:r>
            <a:endParaRPr lang="en-GB" sz="2200" b="0">
              <a:effectLst>
                <a:outerShdw blurRad="38100" dist="38100" dir="2700000" algn="tl">
                  <a:srgbClr val="000000"/>
                </a:outerShdw>
              </a:effectLst>
              <a:latin typeface="Calibri" pitchFamily="34" charset="0"/>
            </a:endParaRPr>
          </a:p>
        </p:txBody>
      </p:sp>
    </p:spTree>
  </p:cSld>
  <p:clrMapOvr>
    <a:masterClrMapping/>
  </p:clrMapOvr>
  <p:transition>
    <p:wipe dir="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1377" name="Rectangle 2"/>
          <p:cNvSpPr>
            <a:spLocks noGrp="1" noChangeArrowheads="1"/>
          </p:cNvSpPr>
          <p:nvPr>
            <p:ph type="title"/>
          </p:nvPr>
        </p:nvSpPr>
        <p:spPr>
          <a:xfrm>
            <a:off x="700088" y="504825"/>
            <a:ext cx="7772400" cy="838200"/>
          </a:xfrm>
        </p:spPr>
        <p:txBody>
          <a:bodyPr/>
          <a:lstStyle/>
          <a:p>
            <a:pPr algn="ctr" eaLnBrk="1" hangingPunct="1">
              <a:defRPr/>
            </a:pPr>
            <a:r>
              <a:rPr lang="en-GB" sz="4400" b="1" dirty="0" smtClean="0">
                <a:solidFill>
                  <a:srgbClr val="FFC000"/>
                </a:solidFill>
                <a:effectLst>
                  <a:outerShdw blurRad="38100" dist="38100" dir="2700000" algn="tl">
                    <a:srgbClr val="000000">
                      <a:alpha val="43137"/>
                    </a:srgbClr>
                  </a:outerShdw>
                </a:effectLst>
              </a:rPr>
              <a:t>SIMPTOMI</a:t>
            </a:r>
          </a:p>
        </p:txBody>
      </p:sp>
      <p:sp>
        <p:nvSpPr>
          <p:cNvPr id="697347" name="Rectangle 3"/>
          <p:cNvSpPr>
            <a:spLocks noGrp="1" noChangeArrowheads="1"/>
          </p:cNvSpPr>
          <p:nvPr>
            <p:ph idx="1"/>
          </p:nvPr>
        </p:nvSpPr>
        <p:spPr>
          <a:xfrm>
            <a:off x="625475" y="1654175"/>
            <a:ext cx="7920038" cy="5029200"/>
          </a:xfrm>
        </p:spPr>
        <p:txBody>
          <a:bodyPr>
            <a:normAutofit/>
          </a:bodyPr>
          <a:lstStyle/>
          <a:p>
            <a:pPr eaLnBrk="1" hangingPunct="1">
              <a:buClr>
                <a:srgbClr val="FFFF00"/>
              </a:buClr>
              <a:defRPr/>
            </a:pPr>
            <a:r>
              <a:rPr lang="en-GB" sz="3200" smtClean="0">
                <a:solidFill>
                  <a:srgbClr val="FFFFFF"/>
                </a:solidFill>
                <a:effectLst>
                  <a:outerShdw blurRad="38100" dist="38100" dir="2700000" algn="tl">
                    <a:srgbClr val="000000"/>
                  </a:outerShdw>
                </a:effectLst>
                <a:latin typeface="Calibri" pitchFamily="34" charset="0"/>
              </a:rPr>
              <a:t>bolovi (najčešće u leđima)</a:t>
            </a:r>
          </a:p>
          <a:p>
            <a:pPr eaLnBrk="1" hangingPunct="1">
              <a:lnSpc>
                <a:spcPct val="40000"/>
              </a:lnSpc>
              <a:buClr>
                <a:srgbClr val="FFFF00"/>
              </a:buClr>
              <a:buFont typeface="Wingdings" pitchFamily="2" charset="2"/>
              <a:buChar char="Ø"/>
              <a:defRPr/>
            </a:pPr>
            <a:endParaRPr lang="en-GB" sz="3200" smtClean="0">
              <a:solidFill>
                <a:srgbClr val="FFFFFF"/>
              </a:solidFill>
              <a:effectLst>
                <a:outerShdw blurRad="38100" dist="38100" dir="2700000" algn="tl">
                  <a:srgbClr val="000000"/>
                </a:outerShdw>
              </a:effectLst>
              <a:latin typeface="Calibri" pitchFamily="34" charset="0"/>
            </a:endParaRPr>
          </a:p>
          <a:p>
            <a:pPr eaLnBrk="1" hangingPunct="1">
              <a:buClr>
                <a:srgbClr val="FFFF00"/>
              </a:buClr>
              <a:defRPr/>
            </a:pPr>
            <a:r>
              <a:rPr lang="en-GB" sz="3200" smtClean="0">
                <a:solidFill>
                  <a:srgbClr val="FFFFFF"/>
                </a:solidFill>
                <a:effectLst>
                  <a:outerShdw blurRad="38100" dist="38100" dir="2700000" algn="tl">
                    <a:srgbClr val="000000"/>
                  </a:outerShdw>
                </a:effectLst>
                <a:latin typeface="Calibri" pitchFamily="34" charset="0"/>
              </a:rPr>
              <a:t>gub</a:t>
            </a:r>
            <a:r>
              <a:rPr lang="hr-HR" sz="3200" smtClean="0">
                <a:solidFill>
                  <a:srgbClr val="FFFFFF"/>
                </a:solidFill>
                <a:effectLst>
                  <a:outerShdw blurRad="38100" dist="38100" dir="2700000" algn="tl">
                    <a:srgbClr val="000000"/>
                  </a:outerShdw>
                </a:effectLst>
                <a:latin typeface="Calibri" pitchFamily="34" charset="0"/>
              </a:rPr>
              <a:t>itak</a:t>
            </a:r>
            <a:r>
              <a:rPr lang="en-GB" sz="3200" smtClean="0">
                <a:solidFill>
                  <a:srgbClr val="FFFFFF"/>
                </a:solidFill>
                <a:effectLst>
                  <a:outerShdw blurRad="38100" dist="38100" dir="2700000" algn="tl">
                    <a:srgbClr val="000000"/>
                  </a:outerShdw>
                </a:effectLst>
                <a:latin typeface="Calibri" pitchFamily="34" charset="0"/>
              </a:rPr>
              <a:t> tjelesne visine</a:t>
            </a:r>
          </a:p>
          <a:p>
            <a:pPr eaLnBrk="1" hangingPunct="1">
              <a:lnSpc>
                <a:spcPct val="40000"/>
              </a:lnSpc>
              <a:buClr>
                <a:srgbClr val="FFFF00"/>
              </a:buClr>
              <a:buFont typeface="Wingdings" pitchFamily="2" charset="2"/>
              <a:buChar char="Ø"/>
              <a:defRPr/>
            </a:pPr>
            <a:endParaRPr lang="en-GB" sz="3200" smtClean="0">
              <a:solidFill>
                <a:srgbClr val="FFFFFF"/>
              </a:solidFill>
              <a:effectLst>
                <a:outerShdw blurRad="38100" dist="38100" dir="2700000" algn="tl">
                  <a:srgbClr val="000000"/>
                </a:outerShdw>
              </a:effectLst>
              <a:latin typeface="Calibri" pitchFamily="34" charset="0"/>
            </a:endParaRPr>
          </a:p>
          <a:p>
            <a:pPr eaLnBrk="1" hangingPunct="1">
              <a:buClr>
                <a:srgbClr val="FFFF00"/>
              </a:buClr>
              <a:defRPr/>
            </a:pPr>
            <a:r>
              <a:rPr lang="en-GB" sz="3200" smtClean="0">
                <a:solidFill>
                  <a:srgbClr val="FFFFFF"/>
                </a:solidFill>
                <a:effectLst>
                  <a:outerShdw blurRad="38100" dist="38100" dir="2700000" algn="tl">
                    <a:srgbClr val="000000"/>
                  </a:outerShdw>
                </a:effectLst>
                <a:latin typeface="Calibri" pitchFamily="34" charset="0"/>
              </a:rPr>
              <a:t>deformiteti kičmenog stuba </a:t>
            </a:r>
          </a:p>
          <a:p>
            <a:pPr eaLnBrk="1" hangingPunct="1">
              <a:lnSpc>
                <a:spcPct val="70000"/>
              </a:lnSpc>
              <a:buClr>
                <a:srgbClr val="FFFF00"/>
              </a:buClr>
              <a:buFont typeface="Wingdings" pitchFamily="2" charset="2"/>
              <a:buNone/>
              <a:defRPr/>
            </a:pPr>
            <a:r>
              <a:rPr lang="hr-HR" sz="3200" smtClean="0">
                <a:solidFill>
                  <a:srgbClr val="FFFFFF"/>
                </a:solidFill>
                <a:effectLst>
                  <a:outerShdw blurRad="38100" dist="38100" dir="2700000" algn="tl">
                    <a:srgbClr val="000000"/>
                  </a:outerShdw>
                </a:effectLst>
                <a:latin typeface="Calibri" pitchFamily="34" charset="0"/>
              </a:rPr>
              <a:t>     </a:t>
            </a:r>
            <a:r>
              <a:rPr lang="en-GB" sz="3200" smtClean="0">
                <a:solidFill>
                  <a:srgbClr val="FFFFFF"/>
                </a:solidFill>
                <a:effectLst>
                  <a:outerShdw blurRad="38100" dist="38100" dir="2700000" algn="tl">
                    <a:srgbClr val="000000"/>
                  </a:outerShdw>
                </a:effectLst>
                <a:latin typeface="Calibri" pitchFamily="34" charset="0"/>
              </a:rPr>
              <a:t>(npr. kifoza, pogrbljenost)</a:t>
            </a:r>
          </a:p>
          <a:p>
            <a:pPr eaLnBrk="1" hangingPunct="1">
              <a:lnSpc>
                <a:spcPct val="40000"/>
              </a:lnSpc>
              <a:buClr>
                <a:srgbClr val="FFFF00"/>
              </a:buClr>
              <a:buFont typeface="Wingdings" pitchFamily="2" charset="2"/>
              <a:buChar char="Ø"/>
              <a:defRPr/>
            </a:pPr>
            <a:endParaRPr lang="en-GB" sz="3200" smtClean="0">
              <a:solidFill>
                <a:srgbClr val="FFFFFF"/>
              </a:solidFill>
              <a:effectLst>
                <a:outerShdw blurRad="38100" dist="38100" dir="2700000" algn="tl">
                  <a:srgbClr val="000000"/>
                </a:outerShdw>
              </a:effectLst>
              <a:latin typeface="Calibri" pitchFamily="34" charset="0"/>
            </a:endParaRPr>
          </a:p>
          <a:p>
            <a:pPr eaLnBrk="1" hangingPunct="1">
              <a:buClr>
                <a:srgbClr val="FFFF00"/>
              </a:buClr>
              <a:defRPr/>
            </a:pPr>
            <a:r>
              <a:rPr lang="en-GB" sz="3200" smtClean="0">
                <a:solidFill>
                  <a:srgbClr val="FFFFFF"/>
                </a:solidFill>
                <a:effectLst>
                  <a:outerShdw blurRad="38100" dist="38100" dir="2700000" algn="tl">
                    <a:srgbClr val="000000"/>
                  </a:outerShdw>
                </a:effectLst>
                <a:latin typeface="Calibri" pitchFamily="34" charset="0"/>
              </a:rPr>
              <a:t>lomovi kostiju na minimalnu </a:t>
            </a:r>
            <a:r>
              <a:rPr lang="hr-HR" sz="3200" smtClean="0">
                <a:solidFill>
                  <a:srgbClr val="FFFFFF"/>
                </a:solidFill>
                <a:effectLst>
                  <a:outerShdw blurRad="38100" dist="38100" dir="2700000" algn="tl">
                    <a:srgbClr val="000000"/>
                  </a:outerShdw>
                </a:effectLst>
                <a:latin typeface="Calibri" pitchFamily="34" charset="0"/>
              </a:rPr>
              <a:t> </a:t>
            </a:r>
            <a:r>
              <a:rPr lang="en-GB" sz="3200" smtClean="0">
                <a:solidFill>
                  <a:srgbClr val="FFFFFF"/>
                </a:solidFill>
                <a:effectLst>
                  <a:outerShdw blurRad="38100" dist="38100" dir="2700000" algn="tl">
                    <a:srgbClr val="000000"/>
                  </a:outerShdw>
                </a:effectLst>
                <a:latin typeface="Calibri" pitchFamily="34" charset="0"/>
              </a:rPr>
              <a:t>traumu (niskoenerget</a:t>
            </a:r>
            <a:r>
              <a:rPr lang="hr-HR" sz="3200" smtClean="0">
                <a:solidFill>
                  <a:srgbClr val="FFFFFF"/>
                </a:solidFill>
                <a:effectLst>
                  <a:outerShdw blurRad="38100" dist="38100" dir="2700000" algn="tl">
                    <a:srgbClr val="000000"/>
                  </a:outerShdw>
                </a:effectLst>
                <a:latin typeface="Calibri" pitchFamily="34" charset="0"/>
              </a:rPr>
              <a:t>s</a:t>
            </a:r>
            <a:r>
              <a:rPr lang="en-GB" sz="3200" smtClean="0">
                <a:solidFill>
                  <a:srgbClr val="FFFFFF"/>
                </a:solidFill>
                <a:effectLst>
                  <a:outerShdw blurRad="38100" dist="38100" dir="2700000" algn="tl">
                    <a:srgbClr val="000000"/>
                  </a:outerShdw>
                </a:effectLst>
                <a:latin typeface="Calibri" pitchFamily="34" charset="0"/>
              </a:rPr>
              <a:t>ki lomovi)</a:t>
            </a:r>
          </a:p>
          <a:p>
            <a:pPr eaLnBrk="1" hangingPunct="1">
              <a:buClr>
                <a:srgbClr val="FFFF00"/>
              </a:buClr>
              <a:defRPr/>
            </a:pPr>
            <a:endParaRPr lang="en-GB" sz="3200" smtClean="0">
              <a:solidFill>
                <a:srgbClr val="FFFFFF"/>
              </a:solidFill>
              <a:latin typeface="Calibri" pitchFamily="34" charset="0"/>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2401" name="Picture 7"/>
          <p:cNvPicPr>
            <a:picLocks noChangeArrowheads="1"/>
          </p:cNvPicPr>
          <p:nvPr/>
        </p:nvPicPr>
        <p:blipFill>
          <a:blip r:embed="rId3"/>
          <a:srcRect/>
          <a:stretch>
            <a:fillRect/>
          </a:stretch>
        </p:blipFill>
        <p:spPr bwMode="auto">
          <a:xfrm>
            <a:off x="3851275" y="2060575"/>
            <a:ext cx="4979988" cy="4319588"/>
          </a:xfrm>
          <a:prstGeom prst="rect">
            <a:avLst/>
          </a:prstGeom>
          <a:noFill/>
          <a:ln w="9525">
            <a:noFill/>
            <a:miter lim="800000"/>
            <a:headEnd/>
            <a:tailEnd/>
          </a:ln>
        </p:spPr>
      </p:pic>
      <p:pic>
        <p:nvPicPr>
          <p:cNvPr id="742402" name="Picture 6" descr="Picture1.jpg"/>
          <p:cNvPicPr>
            <a:picLocks noChangeAspect="1"/>
          </p:cNvPicPr>
          <p:nvPr/>
        </p:nvPicPr>
        <p:blipFill>
          <a:blip r:embed="rId4"/>
          <a:srcRect/>
          <a:stretch>
            <a:fillRect/>
          </a:stretch>
        </p:blipFill>
        <p:spPr bwMode="auto">
          <a:xfrm>
            <a:off x="295275" y="911225"/>
            <a:ext cx="2979738" cy="5297488"/>
          </a:xfrm>
          <a:prstGeom prst="rect">
            <a:avLst/>
          </a:prstGeom>
          <a:noFill/>
          <a:ln w="9525">
            <a:noFill/>
            <a:miter lim="800000"/>
            <a:headEnd/>
            <a:tailEnd/>
          </a:ln>
        </p:spPr>
      </p:pic>
      <p:sp>
        <p:nvSpPr>
          <p:cNvPr id="711685" name="Text Box 5"/>
          <p:cNvSpPr txBox="1">
            <a:spLocks noChangeArrowheads="1"/>
          </p:cNvSpPr>
          <p:nvPr/>
        </p:nvSpPr>
        <p:spPr bwMode="auto">
          <a:xfrm>
            <a:off x="479425" y="5522913"/>
            <a:ext cx="2736850" cy="338137"/>
          </a:xfrm>
          <a:prstGeom prst="rect">
            <a:avLst/>
          </a:prstGeom>
          <a:noFill/>
          <a:ln w="9525">
            <a:noFill/>
            <a:miter lim="800000"/>
            <a:headEnd/>
            <a:tailEnd/>
          </a:ln>
          <a:effectLst/>
        </p:spPr>
        <p:txBody>
          <a:bodyPr>
            <a:spAutoFit/>
          </a:bodyPr>
          <a:lstStyle/>
          <a:p>
            <a:pPr>
              <a:tabLst>
                <a:tab pos="539750" algn="ctr"/>
                <a:tab pos="1181100" algn="ctr"/>
                <a:tab pos="1911350" algn="ctr"/>
              </a:tabLst>
              <a:defRPr/>
            </a:pPr>
            <a:r>
              <a:rPr lang="en-GB" sz="1200" b="0" dirty="0">
                <a:solidFill>
                  <a:srgbClr val="000000"/>
                </a:solidFill>
                <a:effectLst>
                  <a:outerShdw blurRad="38100" dist="38100" dir="2700000" algn="tl">
                    <a:srgbClr val="FFFFFF"/>
                  </a:outerShdw>
                </a:effectLst>
              </a:rPr>
              <a:t>	</a:t>
            </a:r>
            <a:r>
              <a:rPr lang="hr-BA" sz="1600" b="0" dirty="0">
                <a:solidFill>
                  <a:srgbClr val="000000"/>
                </a:solidFill>
                <a:effectLst>
                  <a:outerShdw blurRad="38100" dist="38100" dir="2700000" algn="tl">
                    <a:srgbClr val="FFFFFF"/>
                  </a:outerShdw>
                </a:effectLst>
                <a:latin typeface="Calibri" pitchFamily="34" charset="0"/>
                <a:cs typeface="Calibri" pitchFamily="34" charset="0"/>
              </a:rPr>
              <a:t>Godina 40            60</a:t>
            </a:r>
            <a:r>
              <a:rPr lang="en-GB" sz="1600" b="0" dirty="0">
                <a:solidFill>
                  <a:srgbClr val="000000"/>
                </a:solidFill>
                <a:effectLst>
                  <a:outerShdw blurRad="38100" dist="38100" dir="2700000" algn="tl">
                    <a:srgbClr val="FFFFFF"/>
                  </a:outerShdw>
                </a:effectLst>
                <a:latin typeface="Calibri" pitchFamily="34" charset="0"/>
                <a:cs typeface="Calibri" pitchFamily="34" charset="0"/>
              </a:rPr>
              <a:t>	 </a:t>
            </a:r>
            <a:r>
              <a:rPr lang="hr-BA" sz="1600" b="0" dirty="0">
                <a:solidFill>
                  <a:srgbClr val="000000"/>
                </a:solidFill>
                <a:effectLst>
                  <a:outerShdw blurRad="38100" dist="38100" dir="2700000" algn="tl">
                    <a:srgbClr val="FFFFFF"/>
                  </a:outerShdw>
                </a:effectLst>
                <a:latin typeface="Calibri" pitchFamily="34" charset="0"/>
                <a:cs typeface="Calibri" pitchFamily="34" charset="0"/>
              </a:rPr>
              <a:t>7</a:t>
            </a:r>
            <a:r>
              <a:rPr lang="en-GB" sz="1600" b="0" dirty="0">
                <a:solidFill>
                  <a:srgbClr val="000000"/>
                </a:solidFill>
                <a:effectLst>
                  <a:outerShdw blurRad="38100" dist="38100" dir="2700000" algn="tl">
                    <a:srgbClr val="FFFFFF"/>
                  </a:outerShdw>
                </a:effectLst>
                <a:latin typeface="Calibri" pitchFamily="34" charset="0"/>
                <a:cs typeface="Calibri" pitchFamily="34" charset="0"/>
              </a:rPr>
              <a:t>0</a:t>
            </a:r>
          </a:p>
        </p:txBody>
      </p:sp>
      <p:sp>
        <p:nvSpPr>
          <p:cNvPr id="742404" name="Text Box 6"/>
          <p:cNvSpPr txBox="1">
            <a:spLocks noChangeArrowheads="1"/>
          </p:cNvSpPr>
          <p:nvPr/>
        </p:nvSpPr>
        <p:spPr bwMode="auto">
          <a:xfrm>
            <a:off x="379413" y="5722938"/>
            <a:ext cx="2808287" cy="584200"/>
          </a:xfrm>
          <a:prstGeom prst="rect">
            <a:avLst/>
          </a:prstGeom>
          <a:noFill/>
          <a:ln w="9525">
            <a:noFill/>
            <a:miter lim="800000"/>
            <a:headEnd/>
            <a:tailEnd/>
          </a:ln>
        </p:spPr>
        <p:txBody>
          <a:bodyPr>
            <a:spAutoFit/>
          </a:bodyPr>
          <a:lstStyle/>
          <a:p>
            <a:pPr algn="ctr"/>
            <a:r>
              <a:rPr lang="en-GB" sz="1600" b="0">
                <a:solidFill>
                  <a:schemeClr val="bg1"/>
                </a:solidFill>
                <a:latin typeface="Calibri" pitchFamily="34" charset="0"/>
              </a:rPr>
              <a:t>Progr</a:t>
            </a:r>
            <a:r>
              <a:rPr lang="hr-BA" sz="1600" b="0">
                <a:solidFill>
                  <a:schemeClr val="bg1"/>
                </a:solidFill>
                <a:latin typeface="Calibri" pitchFamily="34" charset="0"/>
              </a:rPr>
              <a:t>esija vertebralnih</a:t>
            </a:r>
            <a:r>
              <a:rPr lang="hr-HR" sz="1600" b="0">
                <a:solidFill>
                  <a:schemeClr val="bg1"/>
                </a:solidFill>
                <a:latin typeface="Calibri" pitchFamily="34" charset="0"/>
              </a:rPr>
              <a:t> </a:t>
            </a:r>
            <a:r>
              <a:rPr lang="en-GB" sz="1600" b="0">
                <a:solidFill>
                  <a:schemeClr val="bg1"/>
                </a:solidFill>
                <a:latin typeface="Calibri" pitchFamily="34" charset="0"/>
              </a:rPr>
              <a:t>fr</a:t>
            </a:r>
            <a:r>
              <a:rPr lang="hr-BA" sz="1600" b="0">
                <a:solidFill>
                  <a:schemeClr val="bg1"/>
                </a:solidFill>
                <a:latin typeface="Calibri" pitchFamily="34" charset="0"/>
              </a:rPr>
              <a:t>aktura kod osteoporoze</a:t>
            </a:r>
            <a:endParaRPr lang="en-GB" sz="1600" b="0">
              <a:solidFill>
                <a:schemeClr val="bg1"/>
              </a:solidFill>
              <a:latin typeface="Calibri" pitchFamily="34" charset="0"/>
            </a:endParaRPr>
          </a:p>
        </p:txBody>
      </p:sp>
    </p:spTree>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4449" name="Rectangle 2"/>
          <p:cNvSpPr>
            <a:spLocks noGrp="1" noChangeArrowheads="1"/>
          </p:cNvSpPr>
          <p:nvPr>
            <p:ph type="title"/>
          </p:nvPr>
        </p:nvSpPr>
        <p:spPr>
          <a:xfrm>
            <a:off x="322263" y="493713"/>
            <a:ext cx="8458200" cy="838200"/>
          </a:xfrm>
        </p:spPr>
        <p:txBody>
          <a:bodyPr/>
          <a:lstStyle/>
          <a:p>
            <a:pPr algn="ctr" eaLnBrk="1" hangingPunct="1">
              <a:defRPr/>
            </a:pPr>
            <a:r>
              <a:rPr lang="en-GB" sz="4400" b="1" dirty="0" smtClean="0">
                <a:solidFill>
                  <a:srgbClr val="FFC000"/>
                </a:solidFill>
                <a:effectLst>
                  <a:outerShdw blurRad="38100" dist="38100" dir="2700000" algn="tl">
                    <a:srgbClr val="000000">
                      <a:alpha val="43137"/>
                    </a:srgbClr>
                  </a:outerShdw>
                </a:effectLst>
              </a:rPr>
              <a:t>R</a:t>
            </a:r>
            <a:r>
              <a:rPr lang="hr-HR" sz="4400" b="1" dirty="0" smtClean="0">
                <a:solidFill>
                  <a:srgbClr val="FFC000"/>
                </a:solidFill>
                <a:effectLst>
                  <a:outerShdw blurRad="38100" dist="38100" dir="2700000" algn="tl">
                    <a:srgbClr val="000000">
                      <a:alpha val="43137"/>
                    </a:srgbClr>
                  </a:outerShdw>
                </a:effectLst>
              </a:rPr>
              <a:t>izikofaktori</a:t>
            </a:r>
            <a:r>
              <a:rPr lang="en-GB" sz="4400" b="1" dirty="0" smtClean="0">
                <a:solidFill>
                  <a:srgbClr val="FFC000"/>
                </a:solidFill>
                <a:effectLst>
                  <a:outerShdw blurRad="38100" dist="38100" dir="2700000" algn="tl">
                    <a:srgbClr val="000000">
                      <a:alpha val="43137"/>
                    </a:srgbClr>
                  </a:outerShdw>
                </a:effectLst>
              </a:rPr>
              <a:t> </a:t>
            </a:r>
            <a:r>
              <a:rPr lang="hr-HR" sz="4400" b="1" dirty="0" smtClean="0">
                <a:solidFill>
                  <a:srgbClr val="FFC000"/>
                </a:solidFill>
                <a:effectLst>
                  <a:outerShdw blurRad="38100" dist="38100" dir="2700000" algn="tl">
                    <a:srgbClr val="000000">
                      <a:alpha val="43137"/>
                    </a:srgbClr>
                  </a:outerShdw>
                </a:effectLst>
              </a:rPr>
              <a:t>osteoporoze</a:t>
            </a:r>
            <a:endParaRPr lang="en-GB" sz="4400" b="1" dirty="0" smtClean="0">
              <a:solidFill>
                <a:srgbClr val="FFC000"/>
              </a:solidFill>
              <a:effectLst>
                <a:outerShdw blurRad="38100" dist="38100" dir="2700000" algn="tl">
                  <a:srgbClr val="000000">
                    <a:alpha val="43137"/>
                  </a:srgbClr>
                </a:outerShdw>
              </a:effectLst>
            </a:endParaRPr>
          </a:p>
        </p:txBody>
      </p:sp>
      <p:sp>
        <p:nvSpPr>
          <p:cNvPr id="707587" name="Rectangle 3"/>
          <p:cNvSpPr>
            <a:spLocks noGrp="1" noChangeArrowheads="1"/>
          </p:cNvSpPr>
          <p:nvPr>
            <p:ph idx="1"/>
          </p:nvPr>
        </p:nvSpPr>
        <p:spPr>
          <a:xfrm>
            <a:off x="395288" y="1828800"/>
            <a:ext cx="8154987" cy="5029200"/>
          </a:xfrm>
        </p:spPr>
        <p:txBody>
          <a:bodyPr>
            <a:normAutofit/>
          </a:bodyPr>
          <a:lstStyle/>
          <a:p>
            <a:pPr eaLnBrk="1" hangingPunct="1">
              <a:buClr>
                <a:srgbClr val="FFFF00"/>
              </a:buClr>
              <a:defRPr/>
            </a:pPr>
            <a:r>
              <a:rPr lang="hr-HR" sz="2800" smtClean="0">
                <a:effectLst>
                  <a:outerShdw blurRad="38100" dist="38100" dir="2700000" algn="tl">
                    <a:srgbClr val="000000"/>
                  </a:outerShdw>
                </a:effectLst>
                <a:latin typeface="Calibri" pitchFamily="34" charset="0"/>
              </a:rPr>
              <a:t>  </a:t>
            </a:r>
            <a:r>
              <a:rPr lang="hr-HR" sz="2800" smtClean="0">
                <a:solidFill>
                  <a:srgbClr val="FFFFFF"/>
                </a:solidFill>
                <a:effectLst>
                  <a:outerShdw blurRad="38100" dist="38100" dir="2700000" algn="tl">
                    <a:srgbClr val="000000"/>
                  </a:outerShdw>
                </a:effectLst>
                <a:latin typeface="Calibri" pitchFamily="34" charset="0"/>
              </a:rPr>
              <a:t>	</a:t>
            </a:r>
            <a:r>
              <a:rPr lang="en-GB" sz="2800" u="sng" smtClean="0">
                <a:solidFill>
                  <a:srgbClr val="FFFFFF"/>
                </a:solidFill>
                <a:effectLst>
                  <a:outerShdw blurRad="38100" dist="38100" dir="2700000" algn="tl">
                    <a:srgbClr val="000000"/>
                  </a:outerShdw>
                </a:effectLst>
                <a:latin typeface="Calibri" pitchFamily="34" charset="0"/>
              </a:rPr>
              <a:t>Rizikofaktori na koje se </a:t>
            </a:r>
            <a:r>
              <a:rPr lang="hr-HR" sz="2800" u="sng" smtClean="0">
                <a:solidFill>
                  <a:srgbClr val="FFFFFF"/>
                </a:solidFill>
                <a:effectLst>
                  <a:outerShdw blurRad="38100" dist="38100" dir="2700000" algn="tl">
                    <a:srgbClr val="000000"/>
                  </a:outerShdw>
                </a:effectLst>
                <a:latin typeface="Calibri" pitchFamily="34" charset="0"/>
              </a:rPr>
              <a:t>ne </a:t>
            </a:r>
            <a:r>
              <a:rPr lang="en-GB" sz="2800" u="sng" smtClean="0">
                <a:solidFill>
                  <a:srgbClr val="FFFFFF"/>
                </a:solidFill>
                <a:effectLst>
                  <a:outerShdw blurRad="38100" dist="38100" dir="2700000" algn="tl">
                    <a:srgbClr val="000000"/>
                  </a:outerShdw>
                </a:effectLst>
                <a:latin typeface="Calibri" pitchFamily="34" charset="0"/>
              </a:rPr>
              <a:t>može uticati</a:t>
            </a:r>
            <a:endParaRPr lang="hr-HR" sz="2800" u="sng" smtClean="0">
              <a:solidFill>
                <a:srgbClr val="FFFFFF"/>
              </a:solidFill>
              <a:effectLst>
                <a:outerShdw blurRad="38100" dist="38100" dir="2700000" algn="tl">
                  <a:srgbClr val="000000"/>
                </a:outerShdw>
              </a:effectLst>
              <a:latin typeface="Calibri" pitchFamily="34" charset="0"/>
            </a:endParaRPr>
          </a:p>
          <a:p>
            <a:pPr eaLnBrk="1" hangingPunct="1">
              <a:buFont typeface="Zapf Dingbats"/>
              <a:buNone/>
              <a:defRPr/>
            </a:pPr>
            <a:endParaRPr lang="en-GB" sz="2800" u="sng" smtClean="0">
              <a:solidFill>
                <a:srgbClr val="FFFFFF"/>
              </a:solidFill>
              <a:effectLst>
                <a:outerShdw blurRad="38100" dist="38100" dir="2700000" algn="tl">
                  <a:srgbClr val="000000"/>
                </a:outerShdw>
              </a:effectLst>
              <a:latin typeface="Calibri" pitchFamily="34" charset="0"/>
            </a:endParaRPr>
          </a:p>
          <a:p>
            <a:pPr eaLnBrk="1" hangingPunct="1">
              <a:buFont typeface="Zapf Dingbats"/>
              <a:buNone/>
              <a:defRPr/>
            </a:pPr>
            <a:r>
              <a:rPr lang="en-GB" sz="2800" smtClean="0">
                <a:solidFill>
                  <a:srgbClr val="FFFFFF"/>
                </a:solidFill>
                <a:effectLst>
                  <a:outerShdw blurRad="38100" dist="38100" dir="2700000" algn="tl">
                    <a:srgbClr val="000000"/>
                  </a:outerShdw>
                </a:effectLst>
                <a:latin typeface="Calibri" pitchFamily="34" charset="0"/>
              </a:rPr>
              <a:t>	  </a:t>
            </a:r>
            <a:r>
              <a:rPr lang="hr-HR" sz="2800" smtClean="0">
                <a:solidFill>
                  <a:srgbClr val="FFFFFF"/>
                </a:solidFill>
                <a:effectLst>
                  <a:outerShdw blurRad="38100" dist="38100" dir="2700000" algn="tl">
                    <a:srgbClr val="000000"/>
                  </a:outerShdw>
                </a:effectLst>
                <a:latin typeface="Calibri" pitchFamily="34" charset="0"/>
              </a:rPr>
              <a:t> </a:t>
            </a:r>
            <a:r>
              <a:rPr lang="en-GB" sz="2800" smtClean="0">
                <a:solidFill>
                  <a:srgbClr val="FFFFFF"/>
                </a:solidFill>
                <a:effectLst>
                  <a:outerShdw blurRad="38100" dist="38100" dir="2700000" algn="tl">
                    <a:srgbClr val="000000"/>
                  </a:outerShdw>
                </a:effectLst>
                <a:latin typeface="Calibri" pitchFamily="34" charset="0"/>
              </a:rPr>
              <a:t>- </a:t>
            </a:r>
            <a:r>
              <a:rPr lang="bs-Latn-BA" sz="2800" smtClean="0">
                <a:solidFill>
                  <a:srgbClr val="FFFFFF"/>
                </a:solidFill>
                <a:effectLst>
                  <a:outerShdw blurRad="38100" dist="38100" dir="2700000" algn="tl">
                    <a:srgbClr val="000000"/>
                  </a:outerShdw>
                </a:effectLst>
                <a:latin typeface="Calibri" pitchFamily="34" charset="0"/>
              </a:rPr>
              <a:t>	</a:t>
            </a:r>
            <a:r>
              <a:rPr lang="en-GB" sz="2800" smtClean="0">
                <a:solidFill>
                  <a:srgbClr val="FFFFFF"/>
                </a:solidFill>
                <a:effectLst>
                  <a:outerShdw blurRad="38100" dist="38100" dir="2700000" algn="tl">
                    <a:srgbClr val="000000"/>
                  </a:outerShdw>
                </a:effectLst>
                <a:latin typeface="Calibri" pitchFamily="34" charset="0"/>
              </a:rPr>
              <a:t>prethodni prelomi u odrasloj dobi</a:t>
            </a:r>
          </a:p>
          <a:p>
            <a:pPr eaLnBrk="1" hangingPunct="1">
              <a:lnSpc>
                <a:spcPct val="110000"/>
              </a:lnSpc>
              <a:buFont typeface="Zapf Dingbats"/>
              <a:buNone/>
              <a:defRPr/>
            </a:pPr>
            <a:r>
              <a:rPr lang="en-GB" sz="2800" smtClean="0">
                <a:solidFill>
                  <a:srgbClr val="FFFFFF"/>
                </a:solidFill>
                <a:effectLst>
                  <a:outerShdw blurRad="38100" dist="38100" dir="2700000" algn="tl">
                    <a:srgbClr val="000000"/>
                  </a:outerShdw>
                </a:effectLst>
                <a:latin typeface="Calibri" pitchFamily="34" charset="0"/>
              </a:rPr>
              <a:t>	  </a:t>
            </a:r>
            <a:r>
              <a:rPr lang="hr-HR" sz="2800" smtClean="0">
                <a:solidFill>
                  <a:srgbClr val="FFFFFF"/>
                </a:solidFill>
                <a:effectLst>
                  <a:outerShdw blurRad="38100" dist="38100" dir="2700000" algn="tl">
                    <a:srgbClr val="000000"/>
                  </a:outerShdw>
                </a:effectLst>
                <a:latin typeface="Calibri" pitchFamily="34" charset="0"/>
              </a:rPr>
              <a:t> </a:t>
            </a:r>
            <a:r>
              <a:rPr lang="en-GB" sz="2800" smtClean="0">
                <a:solidFill>
                  <a:srgbClr val="FFFFFF"/>
                </a:solidFill>
                <a:effectLst>
                  <a:outerShdw blurRad="38100" dist="38100" dir="2700000" algn="tl">
                    <a:srgbClr val="000000"/>
                  </a:outerShdw>
                </a:effectLst>
                <a:latin typeface="Calibri" pitchFamily="34" charset="0"/>
              </a:rPr>
              <a:t>- </a:t>
            </a:r>
            <a:r>
              <a:rPr lang="bs-Latn-BA" sz="2800" smtClean="0">
                <a:solidFill>
                  <a:srgbClr val="FFFFFF"/>
                </a:solidFill>
                <a:effectLst>
                  <a:outerShdw blurRad="38100" dist="38100" dir="2700000" algn="tl">
                    <a:srgbClr val="000000"/>
                  </a:outerShdw>
                </a:effectLst>
                <a:latin typeface="Calibri" pitchFamily="34" charset="0"/>
              </a:rPr>
              <a:t>	</a:t>
            </a:r>
            <a:r>
              <a:rPr lang="en-GB" sz="2800" smtClean="0">
                <a:solidFill>
                  <a:srgbClr val="FFFFFF"/>
                </a:solidFill>
                <a:effectLst>
                  <a:outerShdw blurRad="38100" dist="38100" dir="2700000" algn="tl">
                    <a:srgbClr val="000000"/>
                  </a:outerShdw>
                </a:effectLst>
                <a:latin typeface="Calibri" pitchFamily="34" charset="0"/>
              </a:rPr>
              <a:t>prelomi u prvih rođaka (genetika, npr. </a:t>
            </a:r>
            <a:endParaRPr lang="hr-HR" sz="2800" smtClean="0">
              <a:solidFill>
                <a:srgbClr val="FFFFFF"/>
              </a:solidFill>
              <a:effectLst>
                <a:outerShdw blurRad="38100" dist="38100" dir="2700000" algn="tl">
                  <a:srgbClr val="000000"/>
                </a:outerShdw>
              </a:effectLst>
              <a:latin typeface="Calibri" pitchFamily="34" charset="0"/>
            </a:endParaRPr>
          </a:p>
          <a:p>
            <a:pPr eaLnBrk="1" hangingPunct="1">
              <a:lnSpc>
                <a:spcPct val="60000"/>
              </a:lnSpc>
              <a:buFont typeface="Zapf Dingbats"/>
              <a:buNone/>
              <a:defRPr/>
            </a:pPr>
            <a:r>
              <a:rPr lang="hr-HR" sz="2800" smtClean="0">
                <a:solidFill>
                  <a:srgbClr val="FFFFFF"/>
                </a:solidFill>
                <a:effectLst>
                  <a:outerShdw blurRad="38100" dist="38100" dir="2700000" algn="tl">
                    <a:srgbClr val="000000"/>
                  </a:outerShdw>
                </a:effectLst>
                <a:latin typeface="Calibri" pitchFamily="34" charset="0"/>
              </a:rPr>
              <a:t>        	</a:t>
            </a:r>
            <a:r>
              <a:rPr lang="en-GB" sz="2800" smtClean="0">
                <a:solidFill>
                  <a:srgbClr val="FFFFFF"/>
                </a:solidFill>
                <a:effectLst>
                  <a:outerShdw blurRad="38100" dist="38100" dir="2700000" algn="tl">
                    <a:srgbClr val="000000"/>
                  </a:outerShdw>
                </a:effectLst>
                <a:latin typeface="Calibri" pitchFamily="34" charset="0"/>
              </a:rPr>
              <a:t>fraktura</a:t>
            </a:r>
            <a:r>
              <a:rPr lang="hr-HR" sz="2800" smtClean="0">
                <a:solidFill>
                  <a:srgbClr val="FFFFFF"/>
                </a:solidFill>
                <a:effectLst>
                  <a:outerShdw blurRad="38100" dist="38100" dir="2700000" algn="tl">
                    <a:srgbClr val="000000"/>
                  </a:outerShdw>
                </a:effectLst>
                <a:latin typeface="Calibri" pitchFamily="34" charset="0"/>
              </a:rPr>
              <a:t> </a:t>
            </a:r>
            <a:r>
              <a:rPr lang="en-GB" sz="2800" smtClean="0">
                <a:solidFill>
                  <a:srgbClr val="FFFFFF"/>
                </a:solidFill>
                <a:effectLst>
                  <a:outerShdw blurRad="38100" dist="38100" dir="2700000" algn="tl">
                    <a:srgbClr val="000000"/>
                  </a:outerShdw>
                </a:effectLst>
                <a:latin typeface="Calibri" pitchFamily="34" charset="0"/>
              </a:rPr>
              <a:t>kuka majke)</a:t>
            </a:r>
          </a:p>
          <a:p>
            <a:pPr eaLnBrk="1" hangingPunct="1">
              <a:lnSpc>
                <a:spcPct val="110000"/>
              </a:lnSpc>
              <a:buFont typeface="Zapf Dingbats"/>
              <a:buNone/>
              <a:defRPr/>
            </a:pPr>
            <a:r>
              <a:rPr lang="en-GB" sz="2800" smtClean="0">
                <a:solidFill>
                  <a:srgbClr val="FFFFFF"/>
                </a:solidFill>
                <a:effectLst>
                  <a:outerShdw blurRad="38100" dist="38100" dir="2700000" algn="tl">
                    <a:srgbClr val="000000"/>
                  </a:outerShdw>
                </a:effectLst>
                <a:latin typeface="Calibri" pitchFamily="34" charset="0"/>
              </a:rPr>
              <a:t>	  </a:t>
            </a:r>
            <a:r>
              <a:rPr lang="hr-HR" sz="2800" smtClean="0">
                <a:solidFill>
                  <a:srgbClr val="FFFFFF"/>
                </a:solidFill>
                <a:effectLst>
                  <a:outerShdw blurRad="38100" dist="38100" dir="2700000" algn="tl">
                    <a:srgbClr val="000000"/>
                  </a:outerShdw>
                </a:effectLst>
                <a:latin typeface="Calibri" pitchFamily="34" charset="0"/>
              </a:rPr>
              <a:t> </a:t>
            </a:r>
            <a:r>
              <a:rPr lang="en-GB" sz="2800" smtClean="0">
                <a:solidFill>
                  <a:srgbClr val="FFFFFF"/>
                </a:solidFill>
                <a:effectLst>
                  <a:outerShdw blurRad="38100" dist="38100" dir="2700000" algn="tl">
                    <a:srgbClr val="000000"/>
                  </a:outerShdw>
                </a:effectLst>
                <a:latin typeface="Calibri" pitchFamily="34" charset="0"/>
              </a:rPr>
              <a:t>- </a:t>
            </a:r>
            <a:r>
              <a:rPr lang="bs-Latn-BA" sz="2800" smtClean="0">
                <a:solidFill>
                  <a:srgbClr val="FFFFFF"/>
                </a:solidFill>
                <a:effectLst>
                  <a:outerShdw blurRad="38100" dist="38100" dir="2700000" algn="tl">
                    <a:srgbClr val="000000"/>
                  </a:outerShdw>
                </a:effectLst>
                <a:latin typeface="Calibri" pitchFamily="34" charset="0"/>
              </a:rPr>
              <a:t>	</a:t>
            </a:r>
            <a:r>
              <a:rPr lang="en-GB" sz="2800" smtClean="0">
                <a:solidFill>
                  <a:srgbClr val="FFFFFF"/>
                </a:solidFill>
                <a:effectLst>
                  <a:outerShdw blurRad="38100" dist="38100" dir="2700000" algn="tl">
                    <a:srgbClr val="000000"/>
                  </a:outerShdw>
                </a:effectLst>
                <a:latin typeface="Calibri" pitchFamily="34" charset="0"/>
              </a:rPr>
              <a:t>ženski pol</a:t>
            </a:r>
          </a:p>
          <a:p>
            <a:pPr eaLnBrk="1" hangingPunct="1">
              <a:lnSpc>
                <a:spcPct val="110000"/>
              </a:lnSpc>
              <a:buFont typeface="Zapf Dingbats"/>
              <a:buNone/>
              <a:defRPr/>
            </a:pPr>
            <a:r>
              <a:rPr lang="en-GB" sz="2800" smtClean="0">
                <a:solidFill>
                  <a:srgbClr val="FFFFFF"/>
                </a:solidFill>
                <a:effectLst>
                  <a:outerShdw blurRad="38100" dist="38100" dir="2700000" algn="tl">
                    <a:srgbClr val="000000"/>
                  </a:outerShdw>
                </a:effectLst>
                <a:latin typeface="Calibri" pitchFamily="34" charset="0"/>
              </a:rPr>
              <a:t>	  </a:t>
            </a:r>
            <a:r>
              <a:rPr lang="hr-HR" sz="2800" smtClean="0">
                <a:solidFill>
                  <a:srgbClr val="FFFFFF"/>
                </a:solidFill>
                <a:effectLst>
                  <a:outerShdw blurRad="38100" dist="38100" dir="2700000" algn="tl">
                    <a:srgbClr val="000000"/>
                  </a:outerShdw>
                </a:effectLst>
                <a:latin typeface="Calibri" pitchFamily="34" charset="0"/>
              </a:rPr>
              <a:t> </a:t>
            </a:r>
            <a:r>
              <a:rPr lang="en-GB" sz="2800" smtClean="0">
                <a:solidFill>
                  <a:srgbClr val="FFFFFF"/>
                </a:solidFill>
                <a:effectLst>
                  <a:outerShdw blurRad="38100" dist="38100" dir="2700000" algn="tl">
                    <a:srgbClr val="000000"/>
                  </a:outerShdw>
                </a:effectLst>
                <a:latin typeface="Calibri" pitchFamily="34" charset="0"/>
              </a:rPr>
              <a:t>- </a:t>
            </a:r>
            <a:r>
              <a:rPr lang="bs-Latn-BA" sz="2800" smtClean="0">
                <a:solidFill>
                  <a:srgbClr val="FFFFFF"/>
                </a:solidFill>
                <a:effectLst>
                  <a:outerShdw blurRad="38100" dist="38100" dir="2700000" algn="tl">
                    <a:srgbClr val="000000"/>
                  </a:outerShdw>
                </a:effectLst>
                <a:latin typeface="Calibri" pitchFamily="34" charset="0"/>
              </a:rPr>
              <a:t>	</a:t>
            </a:r>
            <a:r>
              <a:rPr lang="en-GB" sz="2800" smtClean="0">
                <a:solidFill>
                  <a:srgbClr val="FFFFFF"/>
                </a:solidFill>
                <a:effectLst>
                  <a:outerShdw blurRad="38100" dist="38100" dir="2700000" algn="tl">
                    <a:srgbClr val="000000"/>
                  </a:outerShdw>
                </a:effectLst>
                <a:latin typeface="Calibri" pitchFamily="34" charset="0"/>
              </a:rPr>
              <a:t>visoka dob</a:t>
            </a:r>
            <a:endParaRPr lang="hr-HR" sz="2800" smtClean="0">
              <a:solidFill>
                <a:srgbClr val="FFFFFF"/>
              </a:solidFill>
              <a:effectLst>
                <a:outerShdw blurRad="38100" dist="38100" dir="2700000" algn="tl">
                  <a:srgbClr val="000000"/>
                </a:outerShdw>
              </a:effectLst>
              <a:latin typeface="Calibri" pitchFamily="34" charset="0"/>
            </a:endParaRPr>
          </a:p>
          <a:p>
            <a:pPr eaLnBrk="1" hangingPunct="1">
              <a:lnSpc>
                <a:spcPct val="110000"/>
              </a:lnSpc>
              <a:buFont typeface="Zapf Dingbats"/>
              <a:buNone/>
              <a:defRPr/>
            </a:pPr>
            <a:r>
              <a:rPr lang="hr-HR" sz="2800" smtClean="0">
                <a:solidFill>
                  <a:srgbClr val="FFFFFF"/>
                </a:solidFill>
                <a:effectLst>
                  <a:outerShdw blurRad="38100" dist="38100" dir="2700000" algn="tl">
                    <a:srgbClr val="000000"/>
                  </a:outerShdw>
                </a:effectLst>
                <a:latin typeface="Calibri" pitchFamily="34" charset="0"/>
              </a:rPr>
              <a:t>	   - 	rasa</a:t>
            </a:r>
            <a:endParaRPr lang="en-GB" sz="2800" smtClean="0">
              <a:solidFill>
                <a:srgbClr val="FFFFFF"/>
              </a:solidFill>
              <a:effectLst>
                <a:outerShdw blurRad="38100" dist="38100" dir="2700000" algn="tl">
                  <a:srgbClr val="000000"/>
                </a:outerShdw>
              </a:effectLst>
              <a:latin typeface="Calibri" pitchFamily="34" charset="0"/>
            </a:endParaRPr>
          </a:p>
          <a:p>
            <a:pPr eaLnBrk="1" hangingPunct="1">
              <a:lnSpc>
                <a:spcPct val="110000"/>
              </a:lnSpc>
              <a:buFont typeface="Zapf Dingbats"/>
              <a:buNone/>
              <a:defRPr/>
            </a:pPr>
            <a:r>
              <a:rPr lang="en-GB" sz="2800" smtClean="0">
                <a:solidFill>
                  <a:srgbClr val="FFFFFF"/>
                </a:solidFill>
                <a:effectLst>
                  <a:outerShdw blurRad="38100" dist="38100" dir="2700000" algn="tl">
                    <a:srgbClr val="000000"/>
                  </a:outerShdw>
                </a:effectLst>
                <a:latin typeface="Calibri" pitchFamily="34" charset="0"/>
              </a:rPr>
              <a:t>	  </a:t>
            </a:r>
            <a:r>
              <a:rPr lang="hr-HR" sz="2800" smtClean="0">
                <a:solidFill>
                  <a:srgbClr val="FFFFFF"/>
                </a:solidFill>
                <a:effectLst>
                  <a:outerShdw blurRad="38100" dist="38100" dir="2700000" algn="tl">
                    <a:srgbClr val="000000"/>
                  </a:outerShdw>
                </a:effectLst>
                <a:latin typeface="Calibri" pitchFamily="34" charset="0"/>
              </a:rPr>
              <a:t> </a:t>
            </a:r>
            <a:r>
              <a:rPr lang="en-GB" sz="2800" smtClean="0">
                <a:solidFill>
                  <a:srgbClr val="FFFFFF"/>
                </a:solidFill>
                <a:effectLst>
                  <a:outerShdw blurRad="38100" dist="38100" dir="2700000" algn="tl">
                    <a:srgbClr val="000000"/>
                  </a:outerShdw>
                </a:effectLst>
                <a:latin typeface="Calibri" pitchFamily="34" charset="0"/>
              </a:rPr>
              <a:t>- </a:t>
            </a:r>
            <a:r>
              <a:rPr lang="bs-Latn-BA" sz="2800" smtClean="0">
                <a:solidFill>
                  <a:srgbClr val="FFFFFF"/>
                </a:solidFill>
                <a:effectLst>
                  <a:outerShdw blurRad="38100" dist="38100" dir="2700000" algn="tl">
                    <a:srgbClr val="000000"/>
                  </a:outerShdw>
                </a:effectLst>
                <a:latin typeface="Calibri" pitchFamily="34" charset="0"/>
              </a:rPr>
              <a:t>	</a:t>
            </a:r>
            <a:r>
              <a:rPr lang="en-GB" sz="2800" smtClean="0">
                <a:solidFill>
                  <a:srgbClr val="FFFFFF"/>
                </a:solidFill>
                <a:effectLst>
                  <a:outerShdw blurRad="38100" dist="38100" dir="2700000" algn="tl">
                    <a:srgbClr val="000000"/>
                  </a:outerShdw>
                </a:effectLst>
                <a:latin typeface="Calibri" pitchFamily="34" charset="0"/>
              </a:rPr>
              <a:t>demencija </a:t>
            </a: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8610" name="Rectangle 2"/>
          <p:cNvSpPr>
            <a:spLocks noGrp="1" noChangeArrowheads="1"/>
          </p:cNvSpPr>
          <p:nvPr>
            <p:ph type="title"/>
          </p:nvPr>
        </p:nvSpPr>
        <p:spPr>
          <a:xfrm>
            <a:off x="700088" y="493713"/>
            <a:ext cx="7772400" cy="765175"/>
          </a:xfrm>
        </p:spPr>
        <p:txBody>
          <a:bodyPr>
            <a:normAutofit/>
          </a:bodyPr>
          <a:lstStyle/>
          <a:p>
            <a:pPr algn="ctr" eaLnBrk="1" fontAlgn="auto" hangingPunct="1">
              <a:spcAft>
                <a:spcPts val="0"/>
              </a:spcAft>
              <a:defRPr/>
            </a:pPr>
            <a:r>
              <a:rPr lang="en-GB" sz="4400" b="1" dirty="0">
                <a:solidFill>
                  <a:srgbClr val="FFC000"/>
                </a:solidFill>
                <a:effectLst>
                  <a:outerShdw blurRad="38100" dist="38100" dir="2700000" algn="tl">
                    <a:srgbClr val="000000">
                      <a:alpha val="43137"/>
                    </a:srgbClr>
                  </a:outerShdw>
                </a:effectLst>
              </a:rPr>
              <a:t>R</a:t>
            </a:r>
            <a:r>
              <a:rPr lang="hr-HR" sz="4400" b="1" dirty="0">
                <a:solidFill>
                  <a:srgbClr val="FFC000"/>
                </a:solidFill>
                <a:effectLst>
                  <a:outerShdw blurRad="38100" dist="38100" dir="2700000" algn="tl">
                    <a:srgbClr val="000000">
                      <a:alpha val="43137"/>
                    </a:srgbClr>
                  </a:outerShdw>
                </a:effectLst>
              </a:rPr>
              <a:t>izikofaktori</a:t>
            </a:r>
            <a:r>
              <a:rPr lang="en-GB" sz="4400" b="1" dirty="0">
                <a:solidFill>
                  <a:srgbClr val="FFC000"/>
                </a:solidFill>
                <a:effectLst>
                  <a:outerShdw blurRad="38100" dist="38100" dir="2700000" algn="tl">
                    <a:srgbClr val="000000">
                      <a:alpha val="43137"/>
                    </a:srgbClr>
                  </a:outerShdw>
                </a:effectLst>
              </a:rPr>
              <a:t> </a:t>
            </a:r>
            <a:r>
              <a:rPr lang="hr-HR" sz="4400" b="1" dirty="0">
                <a:solidFill>
                  <a:srgbClr val="FFC000"/>
                </a:solidFill>
                <a:effectLst>
                  <a:outerShdw blurRad="38100" dist="38100" dir="2700000" algn="tl">
                    <a:srgbClr val="000000">
                      <a:alpha val="43137"/>
                    </a:srgbClr>
                  </a:outerShdw>
                </a:effectLst>
              </a:rPr>
              <a:t>osteoporoze</a:t>
            </a:r>
            <a:endParaRPr lang="en-GB" sz="4400" b="1" dirty="0">
              <a:solidFill>
                <a:srgbClr val="FFC000"/>
              </a:solidFill>
              <a:effectLst>
                <a:outerShdw blurRad="38100" dist="38100" dir="2700000" algn="tl">
                  <a:srgbClr val="000000">
                    <a:alpha val="43137"/>
                  </a:srgbClr>
                </a:outerShdw>
              </a:effectLst>
            </a:endParaRPr>
          </a:p>
        </p:txBody>
      </p:sp>
      <p:sp>
        <p:nvSpPr>
          <p:cNvPr id="745474" name="Rectangle 3"/>
          <p:cNvSpPr>
            <a:spLocks noGrp="1" noChangeArrowheads="1"/>
          </p:cNvSpPr>
          <p:nvPr>
            <p:ph idx="1"/>
          </p:nvPr>
        </p:nvSpPr>
        <p:spPr>
          <a:xfrm>
            <a:off x="347663" y="1465263"/>
            <a:ext cx="9144000" cy="6016625"/>
          </a:xfrm>
        </p:spPr>
        <p:txBody>
          <a:bodyPr/>
          <a:lstStyle/>
          <a:p>
            <a:pPr eaLnBrk="1" hangingPunct="1">
              <a:buFont typeface="Zapf Dingbats"/>
              <a:buNone/>
              <a:defRPr/>
            </a:pPr>
            <a:r>
              <a:rPr lang="hr-HR" smtClean="0">
                <a:effectLst>
                  <a:outerShdw blurRad="38100" dist="38100" dir="2700000" algn="tl">
                    <a:srgbClr val="000000"/>
                  </a:outerShdw>
                </a:effectLst>
                <a:latin typeface="Calibri" pitchFamily="34" charset="0"/>
              </a:rPr>
              <a:t> 	</a:t>
            </a:r>
            <a:r>
              <a:rPr lang="en-GB" sz="2400" u="sng" smtClean="0">
                <a:solidFill>
                  <a:srgbClr val="FFFFFF"/>
                </a:solidFill>
                <a:effectLst>
                  <a:outerShdw blurRad="38100" dist="38100" dir="2700000" algn="tl">
                    <a:srgbClr val="000000"/>
                  </a:outerShdw>
                </a:effectLst>
                <a:latin typeface="Calibri" pitchFamily="34" charset="0"/>
              </a:rPr>
              <a:t>Rizikofaktori koji se mogu promijeniti</a:t>
            </a:r>
          </a:p>
          <a:p>
            <a:pPr eaLnBrk="1" hangingPunct="1">
              <a:buFont typeface="Zapf Dingbats"/>
              <a:buNone/>
              <a:defRPr/>
            </a:pPr>
            <a:r>
              <a:rPr lang="en-GB" sz="2400" smtClean="0">
                <a:solidFill>
                  <a:srgbClr val="FFFFFF"/>
                </a:solidFill>
                <a:effectLst>
                  <a:outerShdw blurRad="38100" dist="38100" dir="2700000" algn="tl">
                    <a:srgbClr val="000000"/>
                  </a:outerShdw>
                </a:effectLst>
                <a:latin typeface="Calibri" pitchFamily="34" charset="0"/>
              </a:rPr>
              <a:t>	 </a:t>
            </a:r>
            <a:r>
              <a:rPr lang="hr-HR" sz="2400" smtClean="0">
                <a:solidFill>
                  <a:srgbClr val="FFFFFF"/>
                </a:solidFill>
                <a:effectLst>
                  <a:outerShdw blurRad="38100" dist="38100" dir="2700000" algn="tl">
                    <a:srgbClr val="000000"/>
                  </a:outerShdw>
                </a:effectLst>
                <a:latin typeface="Calibri" pitchFamily="34" charset="0"/>
              </a:rPr>
              <a:t>  </a:t>
            </a:r>
            <a:r>
              <a:rPr lang="en-GB" sz="2400" smtClean="0">
                <a:solidFill>
                  <a:srgbClr val="FFFFFF"/>
                </a:solidFill>
                <a:effectLst>
                  <a:outerShdw blurRad="38100" dist="38100" dir="2700000" algn="tl">
                    <a:srgbClr val="000000"/>
                  </a:outerShdw>
                </a:effectLst>
                <a:latin typeface="Calibri" pitchFamily="34" charset="0"/>
              </a:rPr>
              <a:t>- dugotrajno niski unos kalcija, D vitamina i bjelančevina</a:t>
            </a:r>
          </a:p>
          <a:p>
            <a:pPr eaLnBrk="1" hangingPunct="1">
              <a:lnSpc>
                <a:spcPct val="60000"/>
              </a:lnSpc>
              <a:buFont typeface="Zapf Dingbats"/>
              <a:buNone/>
              <a:defRPr/>
            </a:pPr>
            <a:r>
              <a:rPr lang="en-GB" sz="2400" smtClean="0">
                <a:solidFill>
                  <a:srgbClr val="FFFFFF"/>
                </a:solidFill>
                <a:effectLst>
                  <a:outerShdw blurRad="38100" dist="38100" dir="2700000" algn="tl">
                    <a:srgbClr val="000000"/>
                  </a:outerShdw>
                </a:effectLst>
                <a:latin typeface="Calibri" pitchFamily="34" charset="0"/>
              </a:rPr>
              <a:t>        </a:t>
            </a:r>
            <a:r>
              <a:rPr lang="hr-HR" sz="2400" smtClean="0">
                <a:solidFill>
                  <a:srgbClr val="FFFFFF"/>
                </a:solidFill>
                <a:effectLst>
                  <a:outerShdw blurRad="38100" dist="38100" dir="2700000" algn="tl">
                    <a:srgbClr val="000000"/>
                  </a:outerShdw>
                </a:effectLst>
                <a:latin typeface="Calibri" pitchFamily="34" charset="0"/>
              </a:rPr>
              <a:t>  </a:t>
            </a:r>
            <a:r>
              <a:rPr lang="en-GB" sz="2400" smtClean="0">
                <a:solidFill>
                  <a:srgbClr val="FFFFFF"/>
                </a:solidFill>
                <a:effectLst>
                  <a:outerShdw blurRad="38100" dist="38100" dir="2700000" algn="tl">
                    <a:srgbClr val="000000"/>
                  </a:outerShdw>
                </a:effectLst>
                <a:latin typeface="Calibri" pitchFamily="34" charset="0"/>
              </a:rPr>
              <a:t>(dugotrajne dijete</a:t>
            </a:r>
            <a:r>
              <a:rPr lang="hr-HR" sz="2400" smtClean="0">
                <a:solidFill>
                  <a:srgbClr val="FFFFFF"/>
                </a:solidFill>
                <a:effectLst>
                  <a:outerShdw blurRad="38100" dist="38100" dir="2700000" algn="tl">
                    <a:srgbClr val="000000"/>
                  </a:outerShdw>
                </a:effectLst>
                <a:latin typeface="Calibri" pitchFamily="34" charset="0"/>
              </a:rPr>
              <a:t>, anoreksija</a:t>
            </a:r>
            <a:r>
              <a:rPr lang="en-GB" sz="2400" smtClean="0">
                <a:solidFill>
                  <a:srgbClr val="FFFFFF"/>
                </a:solidFill>
                <a:effectLst>
                  <a:outerShdw blurRad="38100" dist="38100" dir="2700000" algn="tl">
                    <a:srgbClr val="000000"/>
                  </a:outerShdw>
                </a:effectLst>
                <a:latin typeface="Calibri" pitchFamily="34" charset="0"/>
              </a:rPr>
              <a:t>)</a:t>
            </a:r>
          </a:p>
          <a:p>
            <a:pPr eaLnBrk="1" hangingPunct="1">
              <a:buFont typeface="Zapf Dingbats"/>
              <a:buNone/>
              <a:defRPr/>
            </a:pPr>
            <a:r>
              <a:rPr lang="en-GB" sz="2400" smtClean="0">
                <a:solidFill>
                  <a:srgbClr val="FFFFFF"/>
                </a:solidFill>
                <a:effectLst>
                  <a:outerShdw blurRad="38100" dist="38100" dir="2700000" algn="tl">
                    <a:srgbClr val="000000"/>
                  </a:outerShdw>
                </a:effectLst>
                <a:latin typeface="Calibri" pitchFamily="34" charset="0"/>
              </a:rPr>
              <a:t>	 </a:t>
            </a:r>
            <a:r>
              <a:rPr lang="hr-HR" sz="2400" smtClean="0">
                <a:solidFill>
                  <a:srgbClr val="FFFFFF"/>
                </a:solidFill>
                <a:effectLst>
                  <a:outerShdw blurRad="38100" dist="38100" dir="2700000" algn="tl">
                    <a:srgbClr val="000000"/>
                  </a:outerShdw>
                </a:effectLst>
                <a:latin typeface="Calibri" pitchFamily="34" charset="0"/>
              </a:rPr>
              <a:t>   </a:t>
            </a:r>
            <a:r>
              <a:rPr lang="en-GB" sz="2400" smtClean="0">
                <a:solidFill>
                  <a:srgbClr val="FFFFFF"/>
                </a:solidFill>
                <a:effectLst>
                  <a:outerShdw blurRad="38100" dist="38100" dir="2700000" algn="tl">
                    <a:srgbClr val="000000"/>
                  </a:outerShdw>
                </a:effectLst>
                <a:latin typeface="Calibri" pitchFamily="34" charset="0"/>
              </a:rPr>
              <a:t>- pušenje, pretjerano doziranje alkohola i kafe</a:t>
            </a:r>
          </a:p>
          <a:p>
            <a:pPr eaLnBrk="1" hangingPunct="1">
              <a:buFont typeface="Zapf Dingbats"/>
              <a:buNone/>
              <a:defRPr/>
            </a:pPr>
            <a:r>
              <a:rPr lang="en-GB" sz="2400" smtClean="0">
                <a:solidFill>
                  <a:srgbClr val="FFFFFF"/>
                </a:solidFill>
                <a:effectLst>
                  <a:outerShdw blurRad="38100" dist="38100" dir="2700000" algn="tl">
                    <a:srgbClr val="000000"/>
                  </a:outerShdw>
                </a:effectLst>
                <a:latin typeface="Calibri" pitchFamily="34" charset="0"/>
              </a:rPr>
              <a:t>	 </a:t>
            </a:r>
            <a:r>
              <a:rPr lang="hr-HR" sz="2400" smtClean="0">
                <a:solidFill>
                  <a:srgbClr val="FFFFFF"/>
                </a:solidFill>
                <a:effectLst>
                  <a:outerShdw blurRad="38100" dist="38100" dir="2700000" algn="tl">
                    <a:srgbClr val="000000"/>
                  </a:outerShdw>
                </a:effectLst>
                <a:latin typeface="Calibri" pitchFamily="34" charset="0"/>
              </a:rPr>
              <a:t>   </a:t>
            </a:r>
            <a:r>
              <a:rPr lang="en-GB" sz="2400" smtClean="0">
                <a:solidFill>
                  <a:srgbClr val="FFFFFF"/>
                </a:solidFill>
                <a:effectLst>
                  <a:outerShdw blurRad="38100" dist="38100" dir="2700000" algn="tl">
                    <a:srgbClr val="000000"/>
                  </a:outerShdw>
                </a:effectLst>
                <a:latin typeface="Calibri" pitchFamily="34" charset="0"/>
              </a:rPr>
              <a:t>- indeks tjelesne mase BM</a:t>
            </a:r>
            <a:r>
              <a:rPr lang="hr-HR" sz="2400" smtClean="0">
                <a:solidFill>
                  <a:srgbClr val="FFFFFF"/>
                </a:solidFill>
                <a:effectLst>
                  <a:outerShdw blurRad="38100" dist="38100" dir="2700000" algn="tl">
                    <a:srgbClr val="000000"/>
                  </a:outerShdw>
                </a:effectLst>
                <a:latin typeface="Calibri" pitchFamily="34" charset="0"/>
              </a:rPr>
              <a:t>I</a:t>
            </a:r>
            <a:r>
              <a:rPr lang="en-GB" sz="2400" smtClean="0">
                <a:solidFill>
                  <a:srgbClr val="FFFFFF"/>
                </a:solidFill>
                <a:effectLst>
                  <a:outerShdw blurRad="38100" dist="38100" dir="2700000" algn="tl">
                    <a:srgbClr val="000000"/>
                  </a:outerShdw>
                </a:effectLst>
                <a:latin typeface="Calibri" pitchFamily="34" charset="0"/>
                <a:sym typeface="Symbol" pitchFamily="18" charset="2"/>
              </a:rPr>
              <a:t>19</a:t>
            </a:r>
          </a:p>
          <a:p>
            <a:pPr eaLnBrk="1" hangingPunct="1">
              <a:buFont typeface="Zapf Dingbats"/>
              <a:buNone/>
              <a:defRPr/>
            </a:pPr>
            <a:r>
              <a:rPr lang="en-GB" sz="2400" smtClean="0">
                <a:solidFill>
                  <a:srgbClr val="FFFFFF"/>
                </a:solidFill>
                <a:effectLst>
                  <a:outerShdw blurRad="38100" dist="38100" dir="2700000" algn="tl">
                    <a:srgbClr val="000000"/>
                  </a:outerShdw>
                </a:effectLst>
                <a:latin typeface="Calibri" pitchFamily="34" charset="0"/>
                <a:sym typeface="Symbol" pitchFamily="18" charset="2"/>
              </a:rPr>
              <a:t>	 </a:t>
            </a:r>
            <a:r>
              <a:rPr lang="hr-HR" sz="2400" smtClean="0">
                <a:solidFill>
                  <a:srgbClr val="FFFFFF"/>
                </a:solidFill>
                <a:effectLst>
                  <a:outerShdw blurRad="38100" dist="38100" dir="2700000" algn="tl">
                    <a:srgbClr val="000000"/>
                  </a:outerShdw>
                </a:effectLst>
                <a:latin typeface="Calibri" pitchFamily="34" charset="0"/>
                <a:sym typeface="Symbol" pitchFamily="18" charset="2"/>
              </a:rPr>
              <a:t>   </a:t>
            </a:r>
            <a:r>
              <a:rPr lang="en-GB" sz="2400" smtClean="0">
                <a:solidFill>
                  <a:srgbClr val="FFFFFF"/>
                </a:solidFill>
                <a:effectLst>
                  <a:outerShdw blurRad="38100" dist="38100" dir="2700000" algn="tl">
                    <a:srgbClr val="000000"/>
                  </a:outerShdw>
                </a:effectLst>
                <a:latin typeface="Calibri" pitchFamily="34" charset="0"/>
                <a:sym typeface="Symbol" pitchFamily="18" charset="2"/>
              </a:rPr>
              <a:t>- deficit estrogena</a:t>
            </a:r>
            <a:r>
              <a:rPr lang="en-GB" sz="2400" smtClean="0">
                <a:solidFill>
                  <a:srgbClr val="FFFFFF"/>
                </a:solidFill>
                <a:effectLst>
                  <a:outerShdw blurRad="38100" dist="38100" dir="2700000" algn="tl">
                    <a:srgbClr val="000000"/>
                  </a:outerShdw>
                </a:effectLst>
                <a:latin typeface="Calibri" pitchFamily="34" charset="0"/>
              </a:rPr>
              <a:t> (rana menopauza </a:t>
            </a:r>
            <a:r>
              <a:rPr lang="en-GB" sz="2400" smtClean="0">
                <a:solidFill>
                  <a:srgbClr val="FFFFFF"/>
                </a:solidFill>
                <a:effectLst>
                  <a:outerShdw blurRad="38100" dist="38100" dir="2700000" algn="tl">
                    <a:srgbClr val="000000"/>
                  </a:outerShdw>
                </a:effectLst>
                <a:latin typeface="Calibri" pitchFamily="34" charset="0"/>
                <a:sym typeface="Symbol" pitchFamily="18" charset="2"/>
              </a:rPr>
              <a:t>45 g.</a:t>
            </a:r>
            <a:r>
              <a:rPr lang="hr-HR" sz="2400" smtClean="0">
                <a:solidFill>
                  <a:srgbClr val="FFFFFF"/>
                </a:solidFill>
                <a:effectLst>
                  <a:outerShdw blurRad="38100" dist="38100" dir="2700000" algn="tl">
                    <a:srgbClr val="000000"/>
                  </a:outerShdw>
                </a:effectLst>
                <a:latin typeface="Calibri" pitchFamily="34" charset="0"/>
                <a:sym typeface="Symbol" pitchFamily="18" charset="2"/>
              </a:rPr>
              <a:t> ili obostrana ovarijektomija</a:t>
            </a:r>
            <a:r>
              <a:rPr lang="en-GB" sz="2400" smtClean="0">
                <a:solidFill>
                  <a:srgbClr val="FFFFFF"/>
                </a:solidFill>
                <a:effectLst>
                  <a:outerShdw blurRad="38100" dist="38100" dir="2700000" algn="tl">
                    <a:srgbClr val="000000"/>
                  </a:outerShdw>
                </a:effectLst>
                <a:latin typeface="Calibri" pitchFamily="34" charset="0"/>
                <a:sym typeface="Symbol" pitchFamily="18" charset="2"/>
              </a:rPr>
              <a:t> i </a:t>
            </a:r>
            <a:r>
              <a:rPr lang="hr-HR" sz="2400" smtClean="0">
                <a:solidFill>
                  <a:srgbClr val="FFFFFF"/>
                </a:solidFill>
                <a:effectLst>
                  <a:outerShdw blurRad="38100" dist="38100" dir="2700000" algn="tl">
                    <a:srgbClr val="000000"/>
                  </a:outerShdw>
                </a:effectLst>
                <a:latin typeface="Calibri" pitchFamily="34" charset="0"/>
                <a:sym typeface="Symbol" pitchFamily="18" charset="2"/>
              </a:rPr>
              <a:t> </a:t>
            </a:r>
            <a:r>
              <a:rPr lang="en-GB" sz="2400" smtClean="0">
                <a:solidFill>
                  <a:srgbClr val="FFFFFF"/>
                </a:solidFill>
                <a:effectLst>
                  <a:outerShdw blurRad="38100" dist="38100" dir="2700000" algn="tl">
                    <a:srgbClr val="000000"/>
                  </a:outerShdw>
                </a:effectLst>
                <a:latin typeface="Calibri" pitchFamily="34" charset="0"/>
                <a:sym typeface="Symbol" pitchFamily="18" charset="2"/>
              </a:rPr>
              <a:t>prolongirana</a:t>
            </a:r>
            <a:r>
              <a:rPr lang="hr-HR" sz="2400" smtClean="0">
                <a:solidFill>
                  <a:srgbClr val="FFFFFF"/>
                </a:solidFill>
                <a:effectLst>
                  <a:outerShdw blurRad="38100" dist="38100" dir="2700000" algn="tl">
                    <a:srgbClr val="000000"/>
                  </a:outerShdw>
                </a:effectLst>
                <a:latin typeface="Calibri" pitchFamily="34" charset="0"/>
                <a:sym typeface="Symbol" pitchFamily="18" charset="2"/>
              </a:rPr>
              <a:t> </a:t>
            </a:r>
            <a:r>
              <a:rPr lang="en-GB" sz="2400" smtClean="0">
                <a:solidFill>
                  <a:srgbClr val="FFFFFF"/>
                </a:solidFill>
                <a:effectLst>
                  <a:outerShdw blurRad="38100" dist="38100" dir="2700000" algn="tl">
                    <a:srgbClr val="000000"/>
                  </a:outerShdw>
                </a:effectLst>
                <a:latin typeface="Calibri" pitchFamily="34" charset="0"/>
                <a:sym typeface="Symbol" pitchFamily="18" charset="2"/>
              </a:rPr>
              <a:t>premenopauz</a:t>
            </a:r>
            <a:r>
              <a:rPr lang="hr-HR" sz="2400" smtClean="0">
                <a:solidFill>
                  <a:srgbClr val="FFFFFF"/>
                </a:solidFill>
                <a:effectLst>
                  <a:outerShdw blurRad="38100" dist="38100" dir="2700000" algn="tl">
                    <a:srgbClr val="000000"/>
                  </a:outerShdw>
                </a:effectLst>
                <a:latin typeface="Calibri" pitchFamily="34" charset="0"/>
                <a:sym typeface="Symbol" pitchFamily="18" charset="2"/>
              </a:rPr>
              <a:t>alna</a:t>
            </a:r>
            <a:r>
              <a:rPr lang="en-GB" sz="2400" smtClean="0">
                <a:solidFill>
                  <a:srgbClr val="FFFFFF"/>
                </a:solidFill>
                <a:effectLst>
                  <a:outerShdw blurRad="38100" dist="38100" dir="2700000" algn="tl">
                    <a:srgbClr val="000000"/>
                  </a:outerShdw>
                </a:effectLst>
                <a:latin typeface="Calibri" pitchFamily="34" charset="0"/>
              </a:rPr>
              <a:t> amenorea </a:t>
            </a:r>
            <a:r>
              <a:rPr lang="en-GB" sz="2400" smtClean="0">
                <a:solidFill>
                  <a:srgbClr val="FFFFFF"/>
                </a:solidFill>
                <a:effectLst>
                  <a:outerShdw blurRad="38100" dist="38100" dir="2700000" algn="tl">
                    <a:srgbClr val="000000"/>
                  </a:outerShdw>
                </a:effectLst>
                <a:latin typeface="Calibri" pitchFamily="34" charset="0"/>
                <a:sym typeface="Symbol" pitchFamily="18" charset="2"/>
              </a:rPr>
              <a:t>1 g.)</a:t>
            </a:r>
          </a:p>
          <a:p>
            <a:pPr eaLnBrk="1" hangingPunct="1">
              <a:buFont typeface="Zapf Dingbats"/>
              <a:buNone/>
              <a:defRPr/>
            </a:pPr>
            <a:r>
              <a:rPr lang="en-GB" sz="2400" smtClean="0">
                <a:solidFill>
                  <a:srgbClr val="FFFFFF"/>
                </a:solidFill>
                <a:effectLst>
                  <a:outerShdw blurRad="38100" dist="38100" dir="2700000" algn="tl">
                    <a:srgbClr val="000000"/>
                  </a:outerShdw>
                </a:effectLst>
                <a:latin typeface="Calibri" pitchFamily="34" charset="0"/>
                <a:sym typeface="Symbol" pitchFamily="18" charset="2"/>
              </a:rPr>
              <a:t>	 </a:t>
            </a:r>
            <a:r>
              <a:rPr lang="hr-HR" sz="2400" smtClean="0">
                <a:solidFill>
                  <a:srgbClr val="FFFFFF"/>
                </a:solidFill>
                <a:effectLst>
                  <a:outerShdw blurRad="38100" dist="38100" dir="2700000" algn="tl">
                    <a:srgbClr val="000000"/>
                  </a:outerShdw>
                </a:effectLst>
                <a:latin typeface="Calibri" pitchFamily="34" charset="0"/>
                <a:sym typeface="Symbol" pitchFamily="18" charset="2"/>
              </a:rPr>
              <a:t>   </a:t>
            </a:r>
            <a:r>
              <a:rPr lang="en-GB" sz="2400" smtClean="0">
                <a:solidFill>
                  <a:srgbClr val="FFFFFF"/>
                </a:solidFill>
                <a:effectLst>
                  <a:outerShdw blurRad="38100" dist="38100" dir="2700000" algn="tl">
                    <a:srgbClr val="000000"/>
                  </a:outerShdw>
                </a:effectLst>
                <a:latin typeface="Calibri" pitchFamily="34" charset="0"/>
                <a:sym typeface="Symbol" pitchFamily="18" charset="2"/>
              </a:rPr>
              <a:t>- smetnje vida</a:t>
            </a:r>
          </a:p>
          <a:p>
            <a:pPr eaLnBrk="1" hangingPunct="1">
              <a:buFont typeface="Zapf Dingbats"/>
              <a:buNone/>
              <a:defRPr/>
            </a:pPr>
            <a:r>
              <a:rPr lang="en-GB" sz="2400" smtClean="0">
                <a:solidFill>
                  <a:srgbClr val="FFFFFF"/>
                </a:solidFill>
                <a:effectLst>
                  <a:outerShdw blurRad="38100" dist="38100" dir="2700000" algn="tl">
                    <a:srgbClr val="000000"/>
                  </a:outerShdw>
                </a:effectLst>
                <a:latin typeface="Calibri" pitchFamily="34" charset="0"/>
                <a:sym typeface="Symbol" pitchFamily="18" charset="2"/>
              </a:rPr>
              <a:t>	 </a:t>
            </a:r>
            <a:r>
              <a:rPr lang="hr-HR" sz="2400" smtClean="0">
                <a:solidFill>
                  <a:srgbClr val="FFFFFF"/>
                </a:solidFill>
                <a:effectLst>
                  <a:outerShdw blurRad="38100" dist="38100" dir="2700000" algn="tl">
                    <a:srgbClr val="000000"/>
                  </a:outerShdw>
                </a:effectLst>
                <a:latin typeface="Calibri" pitchFamily="34" charset="0"/>
                <a:sym typeface="Symbol" pitchFamily="18" charset="2"/>
              </a:rPr>
              <a:t>   </a:t>
            </a:r>
            <a:r>
              <a:rPr lang="en-GB" sz="2400" smtClean="0">
                <a:solidFill>
                  <a:srgbClr val="FFFFFF"/>
                </a:solidFill>
                <a:effectLst>
                  <a:outerShdw blurRad="38100" dist="38100" dir="2700000" algn="tl">
                    <a:srgbClr val="000000"/>
                  </a:outerShdw>
                </a:effectLst>
                <a:latin typeface="Calibri" pitchFamily="34" charset="0"/>
                <a:sym typeface="Symbol" pitchFamily="18" charset="2"/>
              </a:rPr>
              <a:t>- učestali padovi</a:t>
            </a:r>
          </a:p>
          <a:p>
            <a:pPr eaLnBrk="1" hangingPunct="1">
              <a:buFont typeface="Zapf Dingbats"/>
              <a:buNone/>
              <a:defRPr/>
            </a:pPr>
            <a:r>
              <a:rPr lang="en-GB" sz="2400" smtClean="0">
                <a:solidFill>
                  <a:srgbClr val="FFFFFF"/>
                </a:solidFill>
                <a:effectLst>
                  <a:outerShdw blurRad="38100" dist="38100" dir="2700000" algn="tl">
                    <a:srgbClr val="000000"/>
                  </a:outerShdw>
                </a:effectLst>
                <a:latin typeface="Calibri" pitchFamily="34" charset="0"/>
                <a:sym typeface="Symbol" pitchFamily="18" charset="2"/>
              </a:rPr>
              <a:t>	 </a:t>
            </a:r>
            <a:r>
              <a:rPr lang="hr-HR" sz="2400" smtClean="0">
                <a:solidFill>
                  <a:srgbClr val="FFFFFF"/>
                </a:solidFill>
                <a:effectLst>
                  <a:outerShdw blurRad="38100" dist="38100" dir="2700000" algn="tl">
                    <a:srgbClr val="000000"/>
                  </a:outerShdw>
                </a:effectLst>
                <a:latin typeface="Calibri" pitchFamily="34" charset="0"/>
                <a:sym typeface="Symbol" pitchFamily="18" charset="2"/>
              </a:rPr>
              <a:t>   </a:t>
            </a:r>
            <a:r>
              <a:rPr lang="en-GB" sz="2400" smtClean="0">
                <a:solidFill>
                  <a:srgbClr val="FFFFFF"/>
                </a:solidFill>
                <a:effectLst>
                  <a:outerShdw blurRad="38100" dist="38100" dir="2700000" algn="tl">
                    <a:srgbClr val="000000"/>
                  </a:outerShdw>
                </a:effectLst>
                <a:latin typeface="Calibri" pitchFamily="34" charset="0"/>
                <a:sym typeface="Symbol" pitchFamily="18" charset="2"/>
              </a:rPr>
              <a:t>- dugotrajna imobilizacija i nedovoljna tjelesna aktivnost</a:t>
            </a:r>
          </a:p>
          <a:p>
            <a:pPr eaLnBrk="1" hangingPunct="1">
              <a:buFont typeface="Zapf Dingbats"/>
              <a:buNone/>
              <a:defRPr/>
            </a:pPr>
            <a:r>
              <a:rPr lang="en-GB" sz="2400" smtClean="0">
                <a:solidFill>
                  <a:srgbClr val="FFFFFF"/>
                </a:solidFill>
                <a:effectLst>
                  <a:outerShdw blurRad="38100" dist="38100" dir="2700000" algn="tl">
                    <a:srgbClr val="000000"/>
                  </a:outerShdw>
                </a:effectLst>
                <a:latin typeface="Calibri" pitchFamily="34" charset="0"/>
                <a:sym typeface="Symbol" pitchFamily="18" charset="2"/>
              </a:rPr>
              <a:t>	 </a:t>
            </a:r>
            <a:r>
              <a:rPr lang="hr-HR" sz="2400" smtClean="0">
                <a:solidFill>
                  <a:srgbClr val="FFFFFF"/>
                </a:solidFill>
                <a:effectLst>
                  <a:outerShdw blurRad="38100" dist="38100" dir="2700000" algn="tl">
                    <a:srgbClr val="000000"/>
                  </a:outerShdw>
                </a:effectLst>
                <a:latin typeface="Calibri" pitchFamily="34" charset="0"/>
                <a:sym typeface="Symbol" pitchFamily="18" charset="2"/>
              </a:rPr>
              <a:t>   </a:t>
            </a:r>
            <a:r>
              <a:rPr lang="en-GB" sz="2400" smtClean="0">
                <a:solidFill>
                  <a:srgbClr val="FFFFFF"/>
                </a:solidFill>
                <a:effectLst>
                  <a:outerShdw blurRad="38100" dist="38100" dir="2700000" algn="tl">
                    <a:srgbClr val="000000"/>
                  </a:outerShdw>
                </a:effectLst>
                <a:latin typeface="Calibri" pitchFamily="34" charset="0"/>
                <a:sym typeface="Symbol" pitchFamily="18" charset="2"/>
              </a:rPr>
              <a:t>- krhko zdravlje</a:t>
            </a:r>
            <a:r>
              <a:rPr lang="en-GB" sz="2400" smtClean="0">
                <a:solidFill>
                  <a:srgbClr val="FFFFFF"/>
                </a:solidFill>
                <a:effectLst>
                  <a:outerShdw blurRad="38100" dist="38100" dir="2700000" algn="tl">
                    <a:srgbClr val="000000"/>
                  </a:outerShdw>
                </a:effectLst>
                <a:latin typeface="Calibri" pitchFamily="34" charset="0"/>
              </a:rPr>
              <a:t>  </a:t>
            </a:r>
          </a:p>
          <a:p>
            <a:pPr eaLnBrk="1" hangingPunct="1">
              <a:buFont typeface="Zapf Dingbats"/>
              <a:buNone/>
              <a:defRPr/>
            </a:pPr>
            <a:r>
              <a:rPr lang="en-GB" sz="2400" smtClean="0">
                <a:solidFill>
                  <a:srgbClr val="FFFFFF"/>
                </a:solidFill>
                <a:effectLst>
                  <a:outerShdw blurRad="38100" dist="38100" dir="2700000" algn="tl">
                    <a:srgbClr val="000000"/>
                  </a:outerShdw>
                </a:effectLst>
                <a:latin typeface="Calibri" pitchFamily="34" charset="0"/>
              </a:rPr>
              <a:t>	 </a:t>
            </a:r>
            <a:r>
              <a:rPr lang="hr-HR" sz="2400" smtClean="0">
                <a:solidFill>
                  <a:srgbClr val="FFFFFF"/>
                </a:solidFill>
                <a:effectLst>
                  <a:outerShdw blurRad="38100" dist="38100" dir="2700000" algn="tl">
                    <a:srgbClr val="000000"/>
                  </a:outerShdw>
                </a:effectLst>
                <a:latin typeface="Calibri" pitchFamily="34" charset="0"/>
              </a:rPr>
              <a:t>   </a:t>
            </a:r>
            <a:r>
              <a:rPr lang="en-GB" sz="2400" smtClean="0">
                <a:solidFill>
                  <a:srgbClr val="FFFFFF"/>
                </a:solidFill>
                <a:effectLst>
                  <a:outerShdw blurRad="38100" dist="38100" dir="2700000" algn="tl">
                    <a:srgbClr val="000000"/>
                  </a:outerShdw>
                </a:effectLst>
                <a:latin typeface="Calibri" pitchFamily="34" charset="0"/>
              </a:rPr>
              <a:t>- arhitektonske prepreke</a:t>
            </a: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22" name="AutoShape 2"/>
          <p:cNvSpPr>
            <a:spLocks noChangeArrowheads="1"/>
          </p:cNvSpPr>
          <p:nvPr/>
        </p:nvSpPr>
        <p:spPr bwMode="auto">
          <a:xfrm rot="10800000" flipV="1">
            <a:off x="7000875" y="3497263"/>
            <a:ext cx="1782763" cy="1489075"/>
          </a:xfrm>
          <a:prstGeom prst="downArrowCallout">
            <a:avLst>
              <a:gd name="adj1" fmla="val 29931"/>
              <a:gd name="adj2" fmla="val 29931"/>
              <a:gd name="adj3" fmla="val 16667"/>
              <a:gd name="adj4" fmla="val 66667"/>
            </a:avLst>
          </a:prstGeom>
          <a:solidFill>
            <a:srgbClr val="FFCC00"/>
          </a:solidFill>
          <a:ln w="9525">
            <a:solidFill>
              <a:schemeClr val="bg2"/>
            </a:solidFill>
            <a:miter lim="800000"/>
            <a:headEnd type="none" w="sm" len="sm"/>
            <a:tailEnd type="none" w="sm" len="sm"/>
          </a:ln>
          <a:effectLst>
            <a:outerShdw dist="17961" dir="2700000" algn="ctr" rotWithShape="0">
              <a:schemeClr val="bg2"/>
            </a:outerShdw>
          </a:effectLst>
        </p:spPr>
        <p:txBody>
          <a:bodyPr wrap="none" anchor="ctr"/>
          <a:lstStyle/>
          <a:p>
            <a:pPr algn="ctr">
              <a:defRPr/>
            </a:pPr>
            <a:r>
              <a:rPr lang="hr-HR" sz="1600" dirty="0">
                <a:solidFill>
                  <a:schemeClr val="bg2"/>
                </a:solidFill>
                <a:effectLst>
                  <a:outerShdw blurRad="38100" dist="38100" dir="2700000" algn="tl">
                    <a:srgbClr val="000000">
                      <a:alpha val="43137"/>
                    </a:srgbClr>
                  </a:outerShdw>
                </a:effectLst>
                <a:latin typeface="Calibri" pitchFamily="34" charset="0"/>
                <a:cs typeface="Calibri" pitchFamily="34" charset="0"/>
              </a:rPr>
              <a:t>Neuromuskularna</a:t>
            </a:r>
          </a:p>
          <a:p>
            <a:pPr algn="ctr">
              <a:defRPr/>
            </a:pPr>
            <a:r>
              <a:rPr lang="hr-HR" sz="1600" dirty="0">
                <a:solidFill>
                  <a:schemeClr val="bg2"/>
                </a:solidFill>
                <a:effectLst>
                  <a:outerShdw blurRad="38100" dist="38100" dir="2700000" algn="tl">
                    <a:srgbClr val="000000">
                      <a:alpha val="43137"/>
                    </a:srgbClr>
                  </a:outerShdw>
                </a:effectLst>
                <a:latin typeface="Calibri" pitchFamily="34" charset="0"/>
                <a:cs typeface="Calibri" pitchFamily="34" charset="0"/>
              </a:rPr>
              <a:t>funkcija</a:t>
            </a:r>
            <a:endParaRPr lang="en-US" sz="1600" dirty="0">
              <a:solidFill>
                <a:schemeClr val="bg2"/>
              </a:solidFill>
              <a:effectLst>
                <a:outerShdw blurRad="38100" dist="38100" dir="2700000" algn="tl">
                  <a:srgbClr val="000000">
                    <a:alpha val="43137"/>
                  </a:srgbClr>
                </a:outerShdw>
              </a:effectLst>
              <a:latin typeface="Calibri" pitchFamily="34" charset="0"/>
              <a:cs typeface="Calibri" pitchFamily="34" charset="0"/>
            </a:endParaRPr>
          </a:p>
        </p:txBody>
      </p:sp>
      <p:sp>
        <p:nvSpPr>
          <p:cNvPr id="747523" name="Rectangle 3"/>
          <p:cNvSpPr>
            <a:spLocks noGrp="1" noChangeArrowheads="1"/>
          </p:cNvSpPr>
          <p:nvPr>
            <p:ph type="title"/>
          </p:nvPr>
        </p:nvSpPr>
        <p:spPr>
          <a:xfrm>
            <a:off x="315913" y="304800"/>
            <a:ext cx="8429625" cy="1590675"/>
          </a:xfrm>
        </p:spPr>
        <p:txBody>
          <a:bodyPr>
            <a:noAutofit/>
          </a:bodyPr>
          <a:lstStyle/>
          <a:p>
            <a:pPr algn="ctr" eaLnBrk="1" fontAlgn="auto" hangingPunct="1">
              <a:spcAft>
                <a:spcPts val="0"/>
              </a:spcAft>
              <a:defRPr/>
            </a:pPr>
            <a:r>
              <a:rPr lang="hr-HR" sz="4400" b="1" dirty="0">
                <a:solidFill>
                  <a:schemeClr val="tx1"/>
                </a:solidFill>
                <a:effectLst>
                  <a:outerShdw blurRad="38100" dist="38100" dir="2700000" algn="tl">
                    <a:srgbClr val="000000">
                      <a:alpha val="43137"/>
                    </a:srgbClr>
                  </a:outerShdw>
                </a:effectLst>
              </a:rPr>
              <a:t>Nedovoljna količina vitamina</a:t>
            </a:r>
            <a:r>
              <a:rPr lang="en-US" sz="4400" b="1" dirty="0">
                <a:solidFill>
                  <a:schemeClr val="tx1"/>
                </a:solidFill>
                <a:effectLst>
                  <a:outerShdw blurRad="38100" dist="38100" dir="2700000" algn="tl">
                    <a:srgbClr val="000000">
                      <a:alpha val="43137"/>
                    </a:srgbClr>
                  </a:outerShdw>
                </a:effectLst>
              </a:rPr>
              <a:t> D* </a:t>
            </a:r>
            <a:r>
              <a:rPr lang="hr-HR" sz="4400" b="1" dirty="0">
                <a:solidFill>
                  <a:schemeClr val="tx1"/>
                </a:solidFill>
                <a:effectLst>
                  <a:outerShdw blurRad="38100" dist="38100" dir="2700000" algn="tl">
                    <a:srgbClr val="000000">
                      <a:alpha val="43137"/>
                    </a:srgbClr>
                  </a:outerShdw>
                </a:effectLst>
              </a:rPr>
              <a:t>ima važne posljedice</a:t>
            </a:r>
            <a:endParaRPr lang="en-US" sz="4400" b="1" dirty="0">
              <a:solidFill>
                <a:schemeClr val="tx1"/>
              </a:solidFill>
              <a:effectLst>
                <a:outerShdw blurRad="38100" dist="38100" dir="2700000" algn="tl">
                  <a:srgbClr val="000000">
                    <a:alpha val="43137"/>
                  </a:srgbClr>
                </a:outerShdw>
              </a:effectLst>
            </a:endParaRPr>
          </a:p>
        </p:txBody>
      </p:sp>
      <p:sp>
        <p:nvSpPr>
          <p:cNvPr id="746499" name="Text Box 4"/>
          <p:cNvSpPr txBox="1">
            <a:spLocks noChangeArrowheads="1"/>
          </p:cNvSpPr>
          <p:nvPr/>
        </p:nvSpPr>
        <p:spPr bwMode="auto">
          <a:xfrm>
            <a:off x="215900" y="5880100"/>
            <a:ext cx="8566150" cy="777875"/>
          </a:xfrm>
          <a:prstGeom prst="rect">
            <a:avLst/>
          </a:prstGeom>
          <a:noFill/>
          <a:ln w="9525">
            <a:noFill/>
            <a:miter lim="800000"/>
            <a:headEnd/>
            <a:tailEnd/>
          </a:ln>
        </p:spPr>
        <p:txBody>
          <a:bodyPr anchor="b">
            <a:spAutoFit/>
          </a:bodyPr>
          <a:lstStyle/>
          <a:p>
            <a:pPr eaLnBrk="0" hangingPunct="0">
              <a:spcBef>
                <a:spcPct val="30000"/>
              </a:spcBef>
              <a:defRPr/>
            </a:pPr>
            <a:r>
              <a:rPr lang="en-US" sz="1200" b="0">
                <a:effectLst>
                  <a:outerShdw blurRad="38100" dist="38100" dir="2700000" algn="tl">
                    <a:srgbClr val="000000"/>
                  </a:outerShdw>
                </a:effectLst>
                <a:latin typeface="Calibri" pitchFamily="34" charset="0"/>
              </a:rPr>
              <a:t>*</a:t>
            </a:r>
            <a:r>
              <a:rPr lang="hr-HR" sz="1200" b="0">
                <a:effectLst>
                  <a:outerShdw blurRad="38100" dist="38100" dir="2700000" algn="tl">
                    <a:srgbClr val="000000"/>
                  </a:outerShdw>
                </a:effectLst>
                <a:latin typeface="Calibri" pitchFamily="34" charset="0"/>
              </a:rPr>
              <a:t>Nedovoljna količina vitamina</a:t>
            </a:r>
            <a:r>
              <a:rPr lang="en-US" sz="1200" b="0">
                <a:effectLst>
                  <a:outerShdw blurRad="38100" dist="38100" dir="2700000" algn="tl">
                    <a:srgbClr val="000000"/>
                  </a:outerShdw>
                </a:effectLst>
                <a:latin typeface="Calibri" pitchFamily="34" charset="0"/>
              </a:rPr>
              <a:t> D </a:t>
            </a:r>
            <a:r>
              <a:rPr lang="hr-HR" sz="1200" b="0">
                <a:effectLst>
                  <a:outerShdw blurRad="38100" dist="38100" dir="2700000" algn="tl">
                    <a:srgbClr val="000000"/>
                  </a:outerShdw>
                </a:effectLst>
                <a:latin typeface="Calibri" pitchFamily="34" charset="0"/>
              </a:rPr>
              <a:t>se definira kao 2</a:t>
            </a:r>
            <a:r>
              <a:rPr lang="en-US" sz="1200" b="0">
                <a:effectLst>
                  <a:outerShdw blurRad="38100" dist="38100" dir="2700000" algn="tl">
                    <a:srgbClr val="000000"/>
                  </a:outerShdw>
                </a:effectLst>
                <a:latin typeface="Calibri" pitchFamily="34" charset="0"/>
              </a:rPr>
              <a:t>5(OH)D </a:t>
            </a:r>
            <a:r>
              <a:rPr lang="hr-HR" sz="1200" b="0">
                <a:effectLst>
                  <a:outerShdw blurRad="38100" dist="38100" dir="2700000" algn="tl">
                    <a:srgbClr val="000000"/>
                  </a:outerShdw>
                </a:effectLst>
                <a:latin typeface="Calibri" pitchFamily="34" charset="0"/>
              </a:rPr>
              <a:t>seruma </a:t>
            </a:r>
            <a:r>
              <a:rPr lang="en-US" sz="1200" b="0">
                <a:effectLst>
                  <a:outerShdw blurRad="38100" dist="38100" dir="2700000" algn="tl">
                    <a:srgbClr val="000000"/>
                  </a:outerShdw>
                </a:effectLst>
                <a:latin typeface="Calibri" pitchFamily="34" charset="0"/>
              </a:rPr>
              <a:t>&lt;30 ng/ml</a:t>
            </a:r>
          </a:p>
          <a:p>
            <a:pPr eaLnBrk="0" hangingPunct="0">
              <a:spcBef>
                <a:spcPct val="30000"/>
              </a:spcBef>
              <a:defRPr/>
            </a:pPr>
            <a:r>
              <a:rPr lang="hr-HR" sz="1000" b="0">
                <a:effectLst>
                  <a:outerShdw blurRad="38100" dist="38100" dir="2700000" algn="tl">
                    <a:srgbClr val="000000"/>
                  </a:outerShdw>
                </a:effectLst>
                <a:latin typeface="Calibri" pitchFamily="34" charset="0"/>
              </a:rPr>
              <a:t>Prilagođeno iz:</a:t>
            </a:r>
            <a:r>
              <a:rPr lang="en-US" sz="1000" b="0">
                <a:effectLst>
                  <a:outerShdw blurRad="38100" dist="38100" dir="2700000" algn="tl">
                    <a:srgbClr val="000000"/>
                  </a:outerShdw>
                </a:effectLst>
                <a:latin typeface="Calibri" pitchFamily="34" charset="0"/>
              </a:rPr>
              <a:t> Parfitt AM et al </a:t>
            </a:r>
            <a:r>
              <a:rPr lang="en-US" sz="1000" b="0" i="1">
                <a:effectLst>
                  <a:outerShdw blurRad="38100" dist="38100" dir="2700000" algn="tl">
                    <a:srgbClr val="000000"/>
                  </a:outerShdw>
                </a:effectLst>
                <a:latin typeface="Calibri" pitchFamily="34" charset="0"/>
              </a:rPr>
              <a:t>Am J Clin Nutr</a:t>
            </a:r>
            <a:r>
              <a:rPr lang="en-US" sz="1000" b="0">
                <a:effectLst>
                  <a:outerShdw blurRad="38100" dist="38100" dir="2700000" algn="tl">
                    <a:srgbClr val="000000"/>
                  </a:outerShdw>
                </a:effectLst>
                <a:latin typeface="Calibri" pitchFamily="34" charset="0"/>
              </a:rPr>
              <a:t> 1982;36:1014–1031; Allain TJ, Dhesi J </a:t>
            </a:r>
            <a:r>
              <a:rPr lang="en-US" sz="1000" b="0" i="1">
                <a:effectLst>
                  <a:outerShdw blurRad="38100" dist="38100" dir="2700000" algn="tl">
                    <a:srgbClr val="000000"/>
                  </a:outerShdw>
                </a:effectLst>
                <a:latin typeface="Calibri" pitchFamily="34" charset="0"/>
              </a:rPr>
              <a:t>Gerontology</a:t>
            </a:r>
            <a:r>
              <a:rPr lang="en-US" sz="1000" b="0">
                <a:effectLst>
                  <a:outerShdw blurRad="38100" dist="38100" dir="2700000" algn="tl">
                    <a:srgbClr val="000000"/>
                  </a:outerShdw>
                </a:effectLst>
                <a:latin typeface="Calibri" pitchFamily="34" charset="0"/>
              </a:rPr>
              <a:t> 2003;49:273–278; Holick MF </a:t>
            </a:r>
            <a:r>
              <a:rPr lang="en-US" sz="1000" b="0" i="1">
                <a:effectLst>
                  <a:outerShdw blurRad="38100" dist="38100" dir="2700000" algn="tl">
                    <a:srgbClr val="000000"/>
                  </a:outerShdw>
                </a:effectLst>
                <a:latin typeface="Calibri" pitchFamily="34" charset="0"/>
              </a:rPr>
              <a:t>Osteoporos Int </a:t>
            </a:r>
            <a:r>
              <a:rPr lang="en-US" sz="1000" b="0">
                <a:effectLst>
                  <a:outerShdw blurRad="38100" dist="38100" dir="2700000" algn="tl">
                    <a:srgbClr val="000000"/>
                  </a:outerShdw>
                </a:effectLst>
                <a:latin typeface="Calibri" pitchFamily="34" charset="0"/>
              </a:rPr>
              <a:t>1998;</a:t>
            </a:r>
            <a:br>
              <a:rPr lang="en-US" sz="1000" b="0">
                <a:effectLst>
                  <a:outerShdw blurRad="38100" dist="38100" dir="2700000" algn="tl">
                    <a:srgbClr val="000000"/>
                  </a:outerShdw>
                </a:effectLst>
                <a:latin typeface="Calibri" pitchFamily="34" charset="0"/>
              </a:rPr>
            </a:br>
            <a:r>
              <a:rPr lang="en-US" sz="1000" b="0">
                <a:effectLst>
                  <a:outerShdw blurRad="38100" dist="38100" dir="2700000" algn="tl">
                    <a:srgbClr val="000000"/>
                  </a:outerShdw>
                </a:effectLst>
                <a:latin typeface="Calibri" pitchFamily="34" charset="0"/>
              </a:rPr>
              <a:t>8(suppl 2):S24–S29; DeLuca HF </a:t>
            </a:r>
            <a:r>
              <a:rPr lang="en-US" sz="1000" b="0" i="1">
                <a:effectLst>
                  <a:outerShdw blurRad="38100" dist="38100" dir="2700000" algn="tl">
                    <a:srgbClr val="000000"/>
                  </a:outerShdw>
                </a:effectLst>
                <a:latin typeface="Calibri" pitchFamily="34" charset="0"/>
              </a:rPr>
              <a:t>Metabolism</a:t>
            </a:r>
            <a:r>
              <a:rPr lang="en-US" sz="1000" b="0">
                <a:effectLst>
                  <a:outerShdw blurRad="38100" dist="38100" dir="2700000" algn="tl">
                    <a:srgbClr val="000000"/>
                  </a:outerShdw>
                </a:effectLst>
                <a:latin typeface="Calibri" pitchFamily="34" charset="0"/>
              </a:rPr>
              <a:t> 1990;39(suppl 1):3–9; Lips P. In: Draper HH, ed. </a:t>
            </a:r>
            <a:r>
              <a:rPr lang="en-US" sz="1000" b="0" i="1">
                <a:effectLst>
                  <a:outerShdw blurRad="38100" dist="38100" dir="2700000" algn="tl">
                    <a:srgbClr val="000000"/>
                  </a:outerShdw>
                </a:effectLst>
                <a:latin typeface="Calibri" pitchFamily="34" charset="0"/>
              </a:rPr>
              <a:t>Advances in Nutritional Research</a:t>
            </a:r>
            <a:r>
              <a:rPr lang="en-US" sz="1000" b="0">
                <a:effectLst>
                  <a:outerShdw blurRad="38100" dist="38100" dir="2700000" algn="tl">
                    <a:srgbClr val="000000"/>
                  </a:outerShdw>
                </a:effectLst>
                <a:latin typeface="Calibri" pitchFamily="34" charset="0"/>
              </a:rPr>
              <a:t>. New York, </a:t>
            </a:r>
            <a:br>
              <a:rPr lang="en-US" sz="1000" b="0">
                <a:effectLst>
                  <a:outerShdw blurRad="38100" dist="38100" dir="2700000" algn="tl">
                    <a:srgbClr val="000000"/>
                  </a:outerShdw>
                </a:effectLst>
                <a:latin typeface="Calibri" pitchFamily="34" charset="0"/>
              </a:rPr>
            </a:br>
            <a:r>
              <a:rPr lang="en-US" sz="1000" b="0">
                <a:effectLst>
                  <a:outerShdw blurRad="38100" dist="38100" dir="2700000" algn="tl">
                    <a:srgbClr val="000000"/>
                  </a:outerShdw>
                </a:effectLst>
                <a:latin typeface="Calibri" pitchFamily="34" charset="0"/>
              </a:rPr>
              <a:t>Plenum Press, 1994:151–165; Pfeifer M et al </a:t>
            </a:r>
            <a:r>
              <a:rPr lang="en-US" sz="1000" b="0" i="1">
                <a:effectLst>
                  <a:outerShdw blurRad="38100" dist="38100" dir="2700000" algn="tl">
                    <a:srgbClr val="000000"/>
                  </a:outerShdw>
                </a:effectLst>
                <a:latin typeface="Calibri" pitchFamily="34" charset="0"/>
              </a:rPr>
              <a:t>Trends Endocrinol Metab</a:t>
            </a:r>
            <a:r>
              <a:rPr lang="en-US" sz="1000" b="0">
                <a:effectLst>
                  <a:outerShdw blurRad="38100" dist="38100" dir="2700000" algn="tl">
                    <a:srgbClr val="000000"/>
                  </a:outerShdw>
                </a:effectLst>
                <a:latin typeface="Calibri" pitchFamily="34" charset="0"/>
              </a:rPr>
              <a:t> 1999;10:417–420; Heaney RP </a:t>
            </a:r>
            <a:r>
              <a:rPr lang="en-US" sz="1000" b="0" i="1">
                <a:effectLst>
                  <a:outerShdw blurRad="38100" dist="38100" dir="2700000" algn="tl">
                    <a:srgbClr val="000000"/>
                  </a:outerShdw>
                </a:effectLst>
                <a:latin typeface="Calibri" pitchFamily="34" charset="0"/>
              </a:rPr>
              <a:t>Osteoporos Int</a:t>
            </a:r>
            <a:r>
              <a:rPr lang="en-US" sz="1000" b="0">
                <a:effectLst>
                  <a:outerShdw blurRad="38100" dist="38100" dir="2700000" algn="tl">
                    <a:srgbClr val="000000"/>
                  </a:outerShdw>
                </a:effectLst>
                <a:latin typeface="Calibri" pitchFamily="34" charset="0"/>
              </a:rPr>
              <a:t> 2000;11:553–555.</a:t>
            </a:r>
          </a:p>
        </p:txBody>
      </p:sp>
      <p:sp>
        <p:nvSpPr>
          <p:cNvPr id="747526" name="AutoShape 6"/>
          <p:cNvSpPr>
            <a:spLocks noChangeArrowheads="1"/>
          </p:cNvSpPr>
          <p:nvPr/>
        </p:nvSpPr>
        <p:spPr bwMode="auto">
          <a:xfrm rot="10800000" flipV="1">
            <a:off x="3332163" y="3497263"/>
            <a:ext cx="1782762" cy="1489075"/>
          </a:xfrm>
          <a:prstGeom prst="downArrowCallout">
            <a:avLst>
              <a:gd name="adj1" fmla="val 29931"/>
              <a:gd name="adj2" fmla="val 29931"/>
              <a:gd name="adj3" fmla="val 16667"/>
              <a:gd name="adj4" fmla="val 66667"/>
            </a:avLst>
          </a:prstGeom>
          <a:solidFill>
            <a:srgbClr val="FFCC00"/>
          </a:solidFill>
          <a:ln w="9525">
            <a:solidFill>
              <a:schemeClr val="bg2"/>
            </a:solidFill>
            <a:miter lim="800000"/>
            <a:headEnd type="none" w="sm" len="sm"/>
            <a:tailEnd type="none" w="sm" len="sm"/>
          </a:ln>
          <a:effectLst>
            <a:outerShdw dist="17961" dir="2700000" algn="ctr" rotWithShape="0">
              <a:schemeClr val="bg2"/>
            </a:outerShdw>
          </a:effectLst>
        </p:spPr>
        <p:txBody>
          <a:bodyPr wrap="none" anchor="ctr"/>
          <a:lstStyle/>
          <a:p>
            <a:pPr algn="ctr">
              <a:defRPr/>
            </a:pPr>
            <a:r>
              <a:rPr lang="hr-HR" sz="1800">
                <a:solidFill>
                  <a:schemeClr val="bg2"/>
                </a:solidFill>
                <a:effectLst>
                  <a:outerShdw blurRad="38100" dist="38100" dir="2700000" algn="tl">
                    <a:srgbClr val="000000"/>
                  </a:outerShdw>
                </a:effectLst>
                <a:latin typeface="Calibri" pitchFamily="34" charset="0"/>
              </a:rPr>
              <a:t>Mineralna </a:t>
            </a:r>
          </a:p>
          <a:p>
            <a:pPr algn="ctr">
              <a:defRPr/>
            </a:pPr>
            <a:r>
              <a:rPr lang="hr-HR" sz="1800">
                <a:solidFill>
                  <a:schemeClr val="bg2"/>
                </a:solidFill>
                <a:effectLst>
                  <a:outerShdw blurRad="38100" dist="38100" dir="2700000" algn="tl">
                    <a:srgbClr val="000000"/>
                  </a:outerShdw>
                </a:effectLst>
                <a:latin typeface="Calibri" pitchFamily="34" charset="0"/>
              </a:rPr>
              <a:t>gustoća kostiju</a:t>
            </a:r>
            <a:endParaRPr lang="en-US" sz="1800">
              <a:solidFill>
                <a:schemeClr val="bg2"/>
              </a:solidFill>
              <a:effectLst>
                <a:outerShdw blurRad="38100" dist="38100" dir="2700000" algn="tl">
                  <a:srgbClr val="000000"/>
                </a:outerShdw>
              </a:effectLst>
              <a:latin typeface="Calibri" pitchFamily="34" charset="0"/>
            </a:endParaRPr>
          </a:p>
        </p:txBody>
      </p:sp>
      <p:sp>
        <p:nvSpPr>
          <p:cNvPr id="747527" name="AutoShape 7"/>
          <p:cNvSpPr>
            <a:spLocks noChangeArrowheads="1"/>
          </p:cNvSpPr>
          <p:nvPr/>
        </p:nvSpPr>
        <p:spPr bwMode="auto">
          <a:xfrm rot="10800000">
            <a:off x="1762125" y="2179638"/>
            <a:ext cx="1782763" cy="1489075"/>
          </a:xfrm>
          <a:prstGeom prst="downArrowCallout">
            <a:avLst>
              <a:gd name="adj1" fmla="val 29931"/>
              <a:gd name="adj2" fmla="val 29931"/>
              <a:gd name="adj3" fmla="val 16667"/>
              <a:gd name="adj4" fmla="val 66667"/>
            </a:avLst>
          </a:prstGeom>
          <a:solidFill>
            <a:srgbClr val="FFCC00"/>
          </a:solidFill>
          <a:ln w="9525">
            <a:solidFill>
              <a:schemeClr val="bg2"/>
            </a:solidFill>
            <a:miter lim="800000"/>
            <a:headEnd type="none" w="sm" len="sm"/>
            <a:tailEnd type="none" w="sm" len="sm"/>
          </a:ln>
          <a:effectLst>
            <a:outerShdw dist="17961" dir="2700000" algn="ctr" rotWithShape="0">
              <a:schemeClr val="bg2"/>
            </a:outerShdw>
          </a:effectLst>
        </p:spPr>
        <p:txBody>
          <a:bodyPr rot="10800000" wrap="none" anchor="ctr"/>
          <a:lstStyle/>
          <a:p>
            <a:pPr algn="ctr">
              <a:defRPr/>
            </a:pPr>
            <a:r>
              <a:rPr lang="hr-HR" sz="1800" dirty="0">
                <a:solidFill>
                  <a:schemeClr val="bg2"/>
                </a:solidFill>
                <a:effectLst>
                  <a:outerShdw blurRad="38100" dist="38100" dir="2700000" algn="tl">
                    <a:srgbClr val="000000">
                      <a:alpha val="43137"/>
                    </a:srgbClr>
                  </a:outerShdw>
                </a:effectLst>
                <a:latin typeface="Calibri" pitchFamily="34" charset="0"/>
                <a:cs typeface="Calibri" pitchFamily="34" charset="0"/>
              </a:rPr>
              <a:t>Paratiroidni </a:t>
            </a:r>
          </a:p>
          <a:p>
            <a:pPr algn="ctr">
              <a:defRPr/>
            </a:pPr>
            <a:r>
              <a:rPr lang="hr-HR" sz="1800" dirty="0">
                <a:solidFill>
                  <a:schemeClr val="bg2"/>
                </a:solidFill>
                <a:effectLst>
                  <a:outerShdw blurRad="38100" dist="38100" dir="2700000" algn="tl">
                    <a:srgbClr val="000000">
                      <a:alpha val="43137"/>
                    </a:srgbClr>
                  </a:outerShdw>
                </a:effectLst>
                <a:latin typeface="Calibri" pitchFamily="34" charset="0"/>
                <a:cs typeface="Calibri" pitchFamily="34" charset="0"/>
              </a:rPr>
              <a:t>hormon</a:t>
            </a:r>
            <a:endParaRPr lang="en-US" sz="1800" dirty="0">
              <a:solidFill>
                <a:schemeClr val="bg2"/>
              </a:solidFill>
              <a:effectLst>
                <a:outerShdw blurRad="38100" dist="38100" dir="2700000" algn="tl">
                  <a:srgbClr val="000000">
                    <a:alpha val="43137"/>
                  </a:srgbClr>
                </a:outerShdw>
              </a:effectLst>
              <a:latin typeface="Calibri" pitchFamily="34" charset="0"/>
              <a:cs typeface="Calibri" pitchFamily="34" charset="0"/>
            </a:endParaRPr>
          </a:p>
        </p:txBody>
      </p:sp>
      <p:sp>
        <p:nvSpPr>
          <p:cNvPr id="747528" name="AutoShape 8"/>
          <p:cNvSpPr>
            <a:spLocks noChangeArrowheads="1"/>
          </p:cNvSpPr>
          <p:nvPr/>
        </p:nvSpPr>
        <p:spPr bwMode="auto">
          <a:xfrm>
            <a:off x="196850" y="1838325"/>
            <a:ext cx="1782763" cy="1489075"/>
          </a:xfrm>
          <a:prstGeom prst="downArrowCallout">
            <a:avLst>
              <a:gd name="adj1" fmla="val 29931"/>
              <a:gd name="adj2" fmla="val 29931"/>
              <a:gd name="adj3" fmla="val 16667"/>
              <a:gd name="adj4" fmla="val 66667"/>
            </a:avLst>
          </a:prstGeom>
          <a:solidFill>
            <a:srgbClr val="FFCC00"/>
          </a:solidFill>
          <a:ln w="9525">
            <a:solidFill>
              <a:schemeClr val="bg2"/>
            </a:solidFill>
            <a:miter lim="800000"/>
            <a:headEnd type="none" w="sm" len="sm"/>
            <a:tailEnd type="none" w="sm" len="sm"/>
          </a:ln>
          <a:effectLst>
            <a:outerShdw dist="17961" dir="2700000" algn="ctr" rotWithShape="0">
              <a:schemeClr val="bg2"/>
            </a:outerShdw>
          </a:effectLst>
        </p:spPr>
        <p:txBody>
          <a:bodyPr wrap="none" anchor="ctr"/>
          <a:lstStyle/>
          <a:p>
            <a:pPr algn="ctr">
              <a:defRPr/>
            </a:pPr>
            <a:r>
              <a:rPr lang="hr-HR" sz="1800" dirty="0">
                <a:solidFill>
                  <a:schemeClr val="bg2"/>
                </a:solidFill>
                <a:effectLst>
                  <a:outerShdw blurRad="38100" dist="38100" dir="2700000" algn="tl">
                    <a:srgbClr val="000000">
                      <a:alpha val="43137"/>
                    </a:srgbClr>
                  </a:outerShdw>
                </a:effectLst>
                <a:latin typeface="Calibri" pitchFamily="34" charset="0"/>
                <a:cs typeface="Calibri" pitchFamily="34" charset="0"/>
              </a:rPr>
              <a:t>Apsorpcija </a:t>
            </a:r>
          </a:p>
          <a:p>
            <a:pPr algn="ctr">
              <a:defRPr/>
            </a:pPr>
            <a:r>
              <a:rPr lang="hr-HR" sz="1800" dirty="0">
                <a:solidFill>
                  <a:schemeClr val="bg2"/>
                </a:solidFill>
                <a:effectLst>
                  <a:outerShdw blurRad="38100" dist="38100" dir="2700000" algn="tl">
                    <a:srgbClr val="000000">
                      <a:alpha val="43137"/>
                    </a:srgbClr>
                  </a:outerShdw>
                </a:effectLst>
                <a:latin typeface="Calibri" pitchFamily="34" charset="0"/>
                <a:cs typeface="Calibri" pitchFamily="34" charset="0"/>
              </a:rPr>
              <a:t>kalcija</a:t>
            </a:r>
            <a:endParaRPr lang="en-US" sz="1800" dirty="0">
              <a:solidFill>
                <a:schemeClr val="bg2"/>
              </a:solidFill>
              <a:effectLst>
                <a:outerShdw blurRad="38100" dist="38100" dir="2700000" algn="tl">
                  <a:srgbClr val="000000">
                    <a:alpha val="43137"/>
                  </a:srgbClr>
                </a:outerShdw>
              </a:effectLst>
              <a:latin typeface="Calibri" pitchFamily="34" charset="0"/>
              <a:cs typeface="Calibri" pitchFamily="34" charset="0"/>
            </a:endParaRPr>
          </a:p>
        </p:txBody>
      </p:sp>
      <p:sp>
        <p:nvSpPr>
          <p:cNvPr id="747529" name="AutoShape 9"/>
          <p:cNvSpPr>
            <a:spLocks noChangeArrowheads="1"/>
          </p:cNvSpPr>
          <p:nvPr/>
        </p:nvSpPr>
        <p:spPr bwMode="auto">
          <a:xfrm rot="10800000">
            <a:off x="4859338" y="3475038"/>
            <a:ext cx="2354262" cy="2352675"/>
          </a:xfrm>
          <a:prstGeom prst="downArrowCallout">
            <a:avLst>
              <a:gd name="adj1" fmla="val 25017"/>
              <a:gd name="adj2" fmla="val 25017"/>
              <a:gd name="adj3" fmla="val 16667"/>
              <a:gd name="adj4" fmla="val 66667"/>
            </a:avLst>
          </a:prstGeom>
          <a:solidFill>
            <a:srgbClr val="FF0000"/>
          </a:solidFill>
          <a:ln w="9525">
            <a:solidFill>
              <a:schemeClr val="bg2"/>
            </a:solidFill>
            <a:miter lim="800000"/>
            <a:headEnd type="none" w="sm" len="sm"/>
            <a:tailEnd type="none" w="sm" len="sm"/>
          </a:ln>
          <a:effectLst>
            <a:outerShdw dist="17961" dir="2700000" algn="ctr" rotWithShape="0">
              <a:schemeClr val="bg2"/>
            </a:outerShdw>
          </a:effectLst>
        </p:spPr>
        <p:txBody>
          <a:bodyPr rot="10800000" wrap="none" anchor="ctr"/>
          <a:lstStyle/>
          <a:p>
            <a:pPr algn="ctr">
              <a:defRPr/>
            </a:pPr>
            <a:r>
              <a:rPr lang="hr-HR" sz="2400" dirty="0">
                <a:solidFill>
                  <a:schemeClr val="bg2"/>
                </a:solidFill>
                <a:effectLst>
                  <a:outerShdw blurRad="38100" dist="38100" dir="2700000" algn="tl">
                    <a:srgbClr val="000000">
                      <a:alpha val="43137"/>
                    </a:srgbClr>
                  </a:outerShdw>
                </a:effectLst>
                <a:latin typeface="Calibri" pitchFamily="34" charset="0"/>
                <a:cs typeface="Calibri" pitchFamily="34" charset="0"/>
              </a:rPr>
              <a:t>Rizik od </a:t>
            </a:r>
          </a:p>
          <a:p>
            <a:pPr algn="ctr">
              <a:defRPr/>
            </a:pPr>
            <a:r>
              <a:rPr lang="hr-HR" sz="2400" dirty="0">
                <a:solidFill>
                  <a:schemeClr val="bg2"/>
                </a:solidFill>
                <a:effectLst>
                  <a:outerShdw blurRad="38100" dist="38100" dir="2700000" algn="tl">
                    <a:srgbClr val="000000">
                      <a:alpha val="43137"/>
                    </a:srgbClr>
                  </a:outerShdw>
                </a:effectLst>
                <a:latin typeface="Calibri" pitchFamily="34" charset="0"/>
                <a:cs typeface="Calibri" pitchFamily="34" charset="0"/>
              </a:rPr>
              <a:t>frakture</a:t>
            </a:r>
            <a:endParaRPr lang="en-US" sz="2400" dirty="0">
              <a:solidFill>
                <a:schemeClr val="bg2"/>
              </a:solidFill>
              <a:effectLst>
                <a:outerShdw blurRad="38100" dist="38100" dir="2700000" algn="tl">
                  <a:srgbClr val="000000">
                    <a:alpha val="43137"/>
                  </a:srgbClr>
                </a:outerShdw>
              </a:effectLst>
              <a:latin typeface="Calibri" pitchFamily="34" charset="0"/>
              <a:cs typeface="Calibri" pitchFamily="34" charset="0"/>
            </a:endParaRPr>
          </a:p>
        </p:txBody>
      </p:sp>
      <p:sp>
        <p:nvSpPr>
          <p:cNvPr id="746505" name="Rectangle 10"/>
          <p:cNvSpPr>
            <a:spLocks noChangeArrowheads="1"/>
          </p:cNvSpPr>
          <p:nvPr/>
        </p:nvSpPr>
        <p:spPr bwMode="auto">
          <a:xfrm>
            <a:off x="255588" y="5367338"/>
            <a:ext cx="1341437" cy="307975"/>
          </a:xfrm>
          <a:prstGeom prst="rect">
            <a:avLst/>
          </a:prstGeom>
          <a:noFill/>
          <a:ln w="9525">
            <a:noFill/>
            <a:miter lim="800000"/>
            <a:headEnd type="none" w="sm" len="sm"/>
            <a:tailEnd type="none" w="sm" len="sm"/>
          </a:ln>
        </p:spPr>
        <p:txBody>
          <a:bodyPr wrap="none">
            <a:spAutoFit/>
          </a:bodyPr>
          <a:lstStyle/>
          <a:p>
            <a:pPr eaLnBrk="0" hangingPunct="0">
              <a:spcBef>
                <a:spcPct val="30000"/>
              </a:spcBef>
              <a:defRPr/>
            </a:pPr>
            <a:r>
              <a:rPr lang="hr-HR" b="0" dirty="0">
                <a:effectLst>
                  <a:outerShdw blurRad="38100" dist="38100" dir="2700000" algn="tl">
                    <a:srgbClr val="000000">
                      <a:alpha val="43137"/>
                    </a:srgbClr>
                  </a:outerShdw>
                </a:effectLst>
                <a:latin typeface="Calibri" pitchFamily="34" charset="0"/>
                <a:cs typeface="Calibri" pitchFamily="34" charset="0"/>
              </a:rPr>
              <a:t>Slobodan prikaz</a:t>
            </a:r>
            <a:endParaRPr lang="en-US" b="0" dirty="0">
              <a:effectLst>
                <a:outerShdw blurRad="38100" dist="38100" dir="2700000" algn="tl">
                  <a:srgbClr val="000000">
                    <a:alpha val="43137"/>
                  </a:srgbClr>
                </a:outerShdw>
              </a:effectLst>
              <a:latin typeface="Calibri" pitchFamily="34" charset="0"/>
              <a:cs typeface="Calibri" pitchFamily="34" charset="0"/>
            </a:endParaRPr>
          </a:p>
        </p:txBody>
      </p:sp>
    </p:spTree>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9634" name="Rectangle 2"/>
          <p:cNvSpPr>
            <a:spLocks noGrp="1" noChangeArrowheads="1"/>
          </p:cNvSpPr>
          <p:nvPr>
            <p:ph type="title"/>
          </p:nvPr>
        </p:nvSpPr>
        <p:spPr>
          <a:xfrm>
            <a:off x="250825" y="666750"/>
            <a:ext cx="8642350" cy="731838"/>
          </a:xfrm>
        </p:spPr>
        <p:txBody>
          <a:bodyPr>
            <a:normAutofit/>
          </a:bodyPr>
          <a:lstStyle/>
          <a:p>
            <a:pPr algn="ctr" eaLnBrk="1" fontAlgn="auto" hangingPunct="1">
              <a:spcAft>
                <a:spcPts val="0"/>
              </a:spcAft>
              <a:defRPr/>
            </a:pPr>
            <a:r>
              <a:rPr lang="hr-HR" sz="4400" b="1" dirty="0">
                <a:solidFill>
                  <a:srgbClr val="FFC000"/>
                </a:solidFill>
                <a:effectLst>
                  <a:outerShdw blurRad="38100" dist="38100" dir="2700000" algn="tl">
                    <a:srgbClr val="000000">
                      <a:alpha val="43137"/>
                    </a:srgbClr>
                  </a:outerShdw>
                </a:effectLst>
              </a:rPr>
              <a:t>Bolesti kao rizikofaktori osteoporoze</a:t>
            </a:r>
          </a:p>
        </p:txBody>
      </p:sp>
      <p:sp>
        <p:nvSpPr>
          <p:cNvPr id="748546" name="Rectangle 3"/>
          <p:cNvSpPr>
            <a:spLocks noGrp="1" noChangeArrowheads="1"/>
          </p:cNvSpPr>
          <p:nvPr>
            <p:ph idx="1"/>
          </p:nvPr>
        </p:nvSpPr>
        <p:spPr>
          <a:xfrm>
            <a:off x="506413" y="1531938"/>
            <a:ext cx="8637587" cy="5500687"/>
          </a:xfrm>
        </p:spPr>
        <p:txBody>
          <a:bodyPr/>
          <a:lstStyle/>
          <a:p>
            <a:pPr lvl="1" eaLnBrk="1" hangingPunct="1">
              <a:lnSpc>
                <a:spcPct val="90000"/>
              </a:lnSpc>
              <a:buClr>
                <a:srgbClr val="FFFF00"/>
              </a:buClr>
              <a:buFont typeface="Arial" charset="0"/>
              <a:buChar char="•"/>
              <a:defRPr/>
            </a:pPr>
            <a:r>
              <a:rPr lang="hr-HR" sz="2000" smtClean="0">
                <a:solidFill>
                  <a:srgbClr val="FFFFFF"/>
                </a:solidFill>
                <a:effectLst>
                  <a:outerShdw blurRad="38100" dist="38100" dir="2700000" algn="tl">
                    <a:srgbClr val="000000"/>
                  </a:outerShdw>
                </a:effectLst>
                <a:latin typeface="Calibri" pitchFamily="34" charset="0"/>
              </a:rPr>
              <a:t>Primarni hiperparatireoidizam</a:t>
            </a:r>
          </a:p>
          <a:p>
            <a:pPr lvl="1" eaLnBrk="1" hangingPunct="1">
              <a:lnSpc>
                <a:spcPct val="90000"/>
              </a:lnSpc>
              <a:buClr>
                <a:srgbClr val="FFFF00"/>
              </a:buClr>
              <a:buFont typeface="Arial" charset="0"/>
              <a:buChar char="•"/>
              <a:defRPr/>
            </a:pPr>
            <a:r>
              <a:rPr lang="hr-HR" sz="2000" smtClean="0">
                <a:solidFill>
                  <a:srgbClr val="FFFFFF"/>
                </a:solidFill>
                <a:effectLst>
                  <a:outerShdw blurRad="38100" dist="38100" dir="2700000" algn="tl">
                    <a:srgbClr val="000000"/>
                  </a:outerShdw>
                </a:effectLst>
                <a:latin typeface="Calibri" pitchFamily="34" charset="0"/>
              </a:rPr>
              <a:t>Hipogonadizam, amenorea, hronična anovulacija</a:t>
            </a:r>
          </a:p>
          <a:p>
            <a:pPr lvl="1" eaLnBrk="1" hangingPunct="1">
              <a:lnSpc>
                <a:spcPct val="90000"/>
              </a:lnSpc>
              <a:buClr>
                <a:srgbClr val="FFFF00"/>
              </a:buClr>
              <a:buFont typeface="Arial" charset="0"/>
              <a:buChar char="•"/>
              <a:defRPr/>
            </a:pPr>
            <a:r>
              <a:rPr lang="hr-HR" sz="2000" smtClean="0">
                <a:solidFill>
                  <a:srgbClr val="FFFFFF"/>
                </a:solidFill>
                <a:effectLst>
                  <a:outerShdw blurRad="38100" dist="38100" dir="2700000" algn="tl">
                    <a:srgbClr val="000000"/>
                  </a:outerShdw>
                </a:effectLst>
                <a:latin typeface="Calibri" pitchFamily="34" charset="0"/>
              </a:rPr>
              <a:t>Cushingov sindrom</a:t>
            </a:r>
          </a:p>
          <a:p>
            <a:pPr lvl="1" eaLnBrk="1" hangingPunct="1">
              <a:lnSpc>
                <a:spcPct val="90000"/>
              </a:lnSpc>
              <a:buClr>
                <a:srgbClr val="FFFF00"/>
              </a:buClr>
              <a:buFont typeface="Arial" charset="0"/>
              <a:buChar char="•"/>
              <a:defRPr/>
            </a:pPr>
            <a:r>
              <a:rPr lang="hr-HR" sz="2000" smtClean="0">
                <a:solidFill>
                  <a:srgbClr val="FFFFFF"/>
                </a:solidFill>
                <a:effectLst>
                  <a:outerShdw blurRad="38100" dist="38100" dir="2700000" algn="tl">
                    <a:srgbClr val="000000"/>
                  </a:outerShdw>
                </a:effectLst>
                <a:latin typeface="Calibri" pitchFamily="34" charset="0"/>
              </a:rPr>
              <a:t>Tireotoksikoza</a:t>
            </a:r>
          </a:p>
          <a:p>
            <a:pPr lvl="1" eaLnBrk="1" hangingPunct="1">
              <a:lnSpc>
                <a:spcPct val="90000"/>
              </a:lnSpc>
              <a:buClr>
                <a:srgbClr val="FFFF00"/>
              </a:buClr>
              <a:buFont typeface="Arial" charset="0"/>
              <a:buChar char="•"/>
              <a:defRPr/>
            </a:pPr>
            <a:r>
              <a:rPr lang="hr-HR" sz="2000" smtClean="0">
                <a:solidFill>
                  <a:srgbClr val="FFFFFF"/>
                </a:solidFill>
                <a:effectLst>
                  <a:outerShdw blurRad="38100" dist="38100" dir="2700000" algn="tl">
                    <a:srgbClr val="000000"/>
                  </a:outerShdw>
                </a:effectLst>
                <a:latin typeface="Calibri" pitchFamily="34" charset="0"/>
              </a:rPr>
              <a:t>Šećerna bolest</a:t>
            </a:r>
          </a:p>
          <a:p>
            <a:pPr lvl="1" eaLnBrk="1" hangingPunct="1">
              <a:lnSpc>
                <a:spcPct val="90000"/>
              </a:lnSpc>
              <a:buClr>
                <a:srgbClr val="FFFF00"/>
              </a:buClr>
              <a:buFont typeface="Arial" charset="0"/>
              <a:buChar char="•"/>
              <a:defRPr/>
            </a:pPr>
            <a:r>
              <a:rPr lang="hr-HR" sz="2000" smtClean="0">
                <a:solidFill>
                  <a:srgbClr val="FFFFFF"/>
                </a:solidFill>
                <a:effectLst>
                  <a:outerShdw blurRad="38100" dist="38100" dir="2700000" algn="tl">
                    <a:srgbClr val="000000"/>
                  </a:outerShdw>
                </a:effectLst>
                <a:latin typeface="Calibri" pitchFamily="34" charset="0"/>
              </a:rPr>
              <a:t>RA</a:t>
            </a:r>
          </a:p>
          <a:p>
            <a:pPr lvl="1" eaLnBrk="1" hangingPunct="1">
              <a:lnSpc>
                <a:spcPct val="90000"/>
              </a:lnSpc>
              <a:buClr>
                <a:srgbClr val="FFFF00"/>
              </a:buClr>
              <a:buFont typeface="Arial" charset="0"/>
              <a:buChar char="•"/>
              <a:defRPr/>
            </a:pPr>
            <a:r>
              <a:rPr lang="hr-HR" sz="2000" smtClean="0">
                <a:solidFill>
                  <a:srgbClr val="FFFFFF"/>
                </a:solidFill>
                <a:effectLst>
                  <a:outerShdw blurRad="38100" dist="38100" dir="2700000" algn="tl">
                    <a:srgbClr val="000000"/>
                  </a:outerShdw>
                </a:effectLst>
                <a:latin typeface="Calibri" pitchFamily="34" charset="0"/>
              </a:rPr>
              <a:t>Malapsorpcija</a:t>
            </a:r>
          </a:p>
          <a:p>
            <a:pPr lvl="1" eaLnBrk="1" hangingPunct="1">
              <a:lnSpc>
                <a:spcPct val="90000"/>
              </a:lnSpc>
              <a:buClr>
                <a:srgbClr val="FFFF00"/>
              </a:buClr>
              <a:buFont typeface="Arial" charset="0"/>
              <a:buChar char="•"/>
              <a:defRPr/>
            </a:pPr>
            <a:r>
              <a:rPr lang="hr-HR" sz="2000" smtClean="0">
                <a:solidFill>
                  <a:srgbClr val="FFFFFF"/>
                </a:solidFill>
                <a:effectLst>
                  <a:outerShdw blurRad="38100" dist="38100" dir="2700000" algn="tl">
                    <a:srgbClr val="000000"/>
                  </a:outerShdw>
                </a:effectLst>
                <a:latin typeface="Calibri" pitchFamily="34" charset="0"/>
              </a:rPr>
              <a:t>Hronična bubrežna insuficijencija</a:t>
            </a:r>
          </a:p>
          <a:p>
            <a:pPr lvl="1" eaLnBrk="1" hangingPunct="1">
              <a:lnSpc>
                <a:spcPct val="90000"/>
              </a:lnSpc>
              <a:buClr>
                <a:srgbClr val="FFFF00"/>
              </a:buClr>
              <a:buFont typeface="Arial" charset="0"/>
              <a:buChar char="•"/>
              <a:defRPr/>
            </a:pPr>
            <a:r>
              <a:rPr lang="hr-HR" sz="2000" smtClean="0">
                <a:solidFill>
                  <a:srgbClr val="FFFFFF"/>
                </a:solidFill>
                <a:effectLst>
                  <a:outerShdw blurRad="38100" dist="38100" dir="2700000" algn="tl">
                    <a:srgbClr val="000000"/>
                  </a:outerShdw>
                </a:effectLst>
                <a:latin typeface="Calibri" pitchFamily="34" charset="0"/>
              </a:rPr>
              <a:t>Hronična opstruktivna bolest pluća</a:t>
            </a:r>
          </a:p>
          <a:p>
            <a:pPr lvl="1" eaLnBrk="1" hangingPunct="1">
              <a:lnSpc>
                <a:spcPct val="90000"/>
              </a:lnSpc>
              <a:buClr>
                <a:srgbClr val="FFFF00"/>
              </a:buClr>
              <a:buFont typeface="Arial" charset="0"/>
              <a:buChar char="•"/>
              <a:defRPr/>
            </a:pPr>
            <a:r>
              <a:rPr lang="hr-HR" sz="2000" smtClean="0">
                <a:solidFill>
                  <a:srgbClr val="FFFFFF"/>
                </a:solidFill>
                <a:effectLst>
                  <a:outerShdw blurRad="38100" dist="38100" dir="2700000" algn="tl">
                    <a:srgbClr val="000000"/>
                  </a:outerShdw>
                </a:effectLst>
                <a:latin typeface="Calibri" pitchFamily="34" charset="0"/>
              </a:rPr>
              <a:t>Transplantacija organa</a:t>
            </a:r>
          </a:p>
          <a:p>
            <a:pPr lvl="1" eaLnBrk="1" hangingPunct="1">
              <a:lnSpc>
                <a:spcPct val="90000"/>
              </a:lnSpc>
              <a:buClr>
                <a:srgbClr val="FFFF00"/>
              </a:buClr>
              <a:buFont typeface="Arial" charset="0"/>
              <a:buChar char="•"/>
              <a:defRPr/>
            </a:pPr>
            <a:r>
              <a:rPr lang="hr-HR" sz="2000" smtClean="0">
                <a:solidFill>
                  <a:srgbClr val="FFFFFF"/>
                </a:solidFill>
                <a:effectLst>
                  <a:outerShdw blurRad="38100" dist="38100" dir="2700000" algn="tl">
                    <a:srgbClr val="000000"/>
                  </a:outerShdw>
                </a:effectLst>
                <a:latin typeface="Calibri" pitchFamily="34" charset="0"/>
              </a:rPr>
              <a:t>Anemija</a:t>
            </a:r>
          </a:p>
          <a:p>
            <a:pPr lvl="1" eaLnBrk="1" hangingPunct="1">
              <a:lnSpc>
                <a:spcPct val="90000"/>
              </a:lnSpc>
              <a:buClr>
                <a:srgbClr val="FFFF00"/>
              </a:buClr>
              <a:buFont typeface="Arial" charset="0"/>
              <a:buChar char="•"/>
              <a:defRPr/>
            </a:pPr>
            <a:r>
              <a:rPr lang="hr-HR" sz="2000" smtClean="0">
                <a:solidFill>
                  <a:srgbClr val="FFFFFF"/>
                </a:solidFill>
                <a:effectLst>
                  <a:outerShdw blurRad="38100" dist="38100" dir="2700000" algn="tl">
                    <a:srgbClr val="000000"/>
                  </a:outerShdw>
                </a:effectLst>
                <a:latin typeface="Calibri" pitchFamily="34" charset="0"/>
              </a:rPr>
              <a:t>Osteogenesis imperfekta</a:t>
            </a:r>
          </a:p>
          <a:p>
            <a:pPr lvl="1" eaLnBrk="1" hangingPunct="1">
              <a:lnSpc>
                <a:spcPct val="90000"/>
              </a:lnSpc>
              <a:buClr>
                <a:srgbClr val="FFFF00"/>
              </a:buClr>
              <a:buFont typeface="Arial" charset="0"/>
              <a:buChar char="•"/>
              <a:defRPr/>
            </a:pPr>
            <a:r>
              <a:rPr lang="hr-HR" sz="2000" smtClean="0">
                <a:solidFill>
                  <a:srgbClr val="FFFFFF"/>
                </a:solidFill>
                <a:effectLst>
                  <a:outerShdw blurRad="38100" dist="38100" dir="2700000" algn="tl">
                    <a:srgbClr val="000000"/>
                  </a:outerShdw>
                </a:effectLst>
                <a:latin typeface="Calibri" pitchFamily="34" charset="0"/>
              </a:rPr>
              <a:t>Neka hematološka oboljenja</a:t>
            </a:r>
          </a:p>
          <a:p>
            <a:pPr lvl="1" eaLnBrk="1" hangingPunct="1">
              <a:lnSpc>
                <a:spcPct val="90000"/>
              </a:lnSpc>
              <a:buClr>
                <a:srgbClr val="FFFF00"/>
              </a:buClr>
              <a:buFont typeface="Arial" charset="0"/>
              <a:buChar char="•"/>
              <a:defRPr/>
            </a:pPr>
            <a:r>
              <a:rPr lang="hr-HR" sz="2000" smtClean="0">
                <a:solidFill>
                  <a:srgbClr val="FFFFFF"/>
                </a:solidFill>
                <a:effectLst>
                  <a:outerShdw blurRad="38100" dist="38100" dir="2700000" algn="tl">
                    <a:srgbClr val="000000"/>
                  </a:outerShdw>
                </a:effectLst>
                <a:latin typeface="Calibri" pitchFamily="34" charset="0"/>
              </a:rPr>
              <a:t>Sarkoidoza</a:t>
            </a:r>
          </a:p>
          <a:p>
            <a:pPr lvl="1" eaLnBrk="1" hangingPunct="1">
              <a:lnSpc>
                <a:spcPct val="90000"/>
              </a:lnSpc>
              <a:buClr>
                <a:srgbClr val="FFFF00"/>
              </a:buClr>
              <a:buFont typeface="Arial" charset="0"/>
              <a:buChar char="•"/>
              <a:defRPr/>
            </a:pPr>
            <a:r>
              <a:rPr lang="hr-HR" sz="2000" smtClean="0">
                <a:solidFill>
                  <a:srgbClr val="FFFFFF"/>
                </a:solidFill>
                <a:effectLst>
                  <a:outerShdw blurRad="38100" dist="38100" dir="2700000" algn="tl">
                    <a:srgbClr val="000000"/>
                  </a:outerShdw>
                </a:effectLst>
                <a:latin typeface="Calibri" pitchFamily="34" charset="0"/>
              </a:rPr>
              <a:t>Multipli  mijelom</a:t>
            </a: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0658" name="Rectangle 2"/>
          <p:cNvSpPr>
            <a:spLocks noGrp="1" noChangeArrowheads="1"/>
          </p:cNvSpPr>
          <p:nvPr>
            <p:ph type="title"/>
          </p:nvPr>
        </p:nvSpPr>
        <p:spPr>
          <a:xfrm>
            <a:off x="190500" y="1044575"/>
            <a:ext cx="8953500" cy="874713"/>
          </a:xfrm>
        </p:spPr>
        <p:txBody>
          <a:bodyPr>
            <a:noAutofit/>
          </a:bodyPr>
          <a:lstStyle/>
          <a:p>
            <a:pPr algn="ctr" eaLnBrk="1" fontAlgn="auto" hangingPunct="1">
              <a:spcAft>
                <a:spcPts val="0"/>
              </a:spcAft>
              <a:defRPr/>
            </a:pPr>
            <a:r>
              <a:rPr lang="hr-HR" sz="4400" b="1" dirty="0">
                <a:solidFill>
                  <a:srgbClr val="FFC000"/>
                </a:solidFill>
                <a:effectLst>
                  <a:outerShdw blurRad="38100" dist="38100" dir="2700000" algn="tl">
                    <a:srgbClr val="000000">
                      <a:alpha val="43137"/>
                    </a:srgbClr>
                  </a:outerShdw>
                </a:effectLst>
              </a:rPr>
              <a:t>Lijekovi koji povećavaju rizik od osteoporoze</a:t>
            </a:r>
          </a:p>
        </p:txBody>
      </p:sp>
      <p:sp>
        <p:nvSpPr>
          <p:cNvPr id="710659" name="Rectangle 3"/>
          <p:cNvSpPr>
            <a:spLocks noGrp="1" noChangeArrowheads="1"/>
          </p:cNvSpPr>
          <p:nvPr>
            <p:ph idx="1"/>
          </p:nvPr>
        </p:nvSpPr>
        <p:spPr>
          <a:xfrm>
            <a:off x="812800" y="2051050"/>
            <a:ext cx="7705725" cy="4538663"/>
          </a:xfrm>
        </p:spPr>
        <p:txBody>
          <a:bodyPr>
            <a:noAutofit/>
          </a:bodyPr>
          <a:lstStyle/>
          <a:p>
            <a:pPr lvl="1" indent="-273050" eaLnBrk="1" hangingPunct="1">
              <a:buClr>
                <a:srgbClr val="FFFF00"/>
              </a:buClr>
              <a:defRPr/>
            </a:pPr>
            <a:r>
              <a:rPr lang="hr-HR" sz="2800" smtClean="0">
                <a:solidFill>
                  <a:srgbClr val="FFFFFF"/>
                </a:solidFill>
                <a:effectLst>
                  <a:outerShdw blurRad="38100" dist="38100" dir="2700000" algn="tl">
                    <a:srgbClr val="000000"/>
                  </a:outerShdw>
                </a:effectLst>
                <a:latin typeface="Calibri" pitchFamily="34" charset="0"/>
              </a:rPr>
              <a:t>dugotrajno liječenje </a:t>
            </a:r>
            <a:r>
              <a:rPr lang="hr-HR" sz="2800" b="1" smtClean="0">
                <a:solidFill>
                  <a:srgbClr val="FFFFFF"/>
                </a:solidFill>
                <a:effectLst>
                  <a:outerShdw blurRad="38100" dist="38100" dir="2700000" algn="tl">
                    <a:srgbClr val="000000"/>
                  </a:outerShdw>
                </a:effectLst>
                <a:latin typeface="Calibri" pitchFamily="34" charset="0"/>
              </a:rPr>
              <a:t>kortikosteroidima </a:t>
            </a:r>
            <a:r>
              <a:rPr lang="hr-HR" sz="2800" smtClean="0">
                <a:solidFill>
                  <a:srgbClr val="FFFFFF"/>
                </a:solidFill>
                <a:effectLst>
                  <a:outerShdw blurRad="38100" dist="38100" dir="2700000" algn="tl">
                    <a:srgbClr val="000000"/>
                  </a:outerShdw>
                </a:effectLst>
                <a:latin typeface="Calibri" pitchFamily="34" charset="0"/>
              </a:rPr>
              <a:t>(ekvivalent pronizona </a:t>
            </a:r>
            <a:r>
              <a:rPr lang="en-US" sz="2800" smtClean="0">
                <a:solidFill>
                  <a:srgbClr val="FFFFFF"/>
                </a:solidFill>
                <a:effectLst>
                  <a:outerShdw blurRad="38100" dist="38100" dir="2700000" algn="tl">
                    <a:srgbClr val="000000"/>
                  </a:outerShdw>
                </a:effectLst>
                <a:latin typeface="Calibri" pitchFamily="34" charset="0"/>
              </a:rPr>
              <a:t>&gt;</a:t>
            </a:r>
            <a:r>
              <a:rPr lang="hr-HR" sz="2800" smtClean="0">
                <a:solidFill>
                  <a:srgbClr val="FFFFFF"/>
                </a:solidFill>
                <a:effectLst>
                  <a:outerShdw blurRad="38100" dist="38100" dir="2700000" algn="tl">
                    <a:srgbClr val="000000"/>
                  </a:outerShdw>
                </a:effectLst>
                <a:latin typeface="Calibri" pitchFamily="34" charset="0"/>
              </a:rPr>
              <a:t> 5 mg /dan duže od 3 mjeseca)</a:t>
            </a:r>
          </a:p>
          <a:p>
            <a:pPr eaLnBrk="1" hangingPunct="1">
              <a:lnSpc>
                <a:spcPct val="50000"/>
              </a:lnSpc>
              <a:buClr>
                <a:srgbClr val="FFFF00"/>
              </a:buClr>
              <a:buFont typeface="Wingdings" pitchFamily="2" charset="2"/>
              <a:buChar char="Ø"/>
              <a:defRPr/>
            </a:pPr>
            <a:endParaRPr lang="hr-HR" sz="2800" smtClean="0">
              <a:solidFill>
                <a:srgbClr val="FFFFFF"/>
              </a:solidFill>
              <a:effectLst>
                <a:outerShdw blurRad="38100" dist="38100" dir="2700000" algn="tl">
                  <a:srgbClr val="000000"/>
                </a:outerShdw>
              </a:effectLst>
              <a:latin typeface="Calibri" pitchFamily="34" charset="0"/>
            </a:endParaRPr>
          </a:p>
          <a:p>
            <a:pPr lvl="1" indent="-273050" eaLnBrk="1" hangingPunct="1">
              <a:lnSpc>
                <a:spcPct val="50000"/>
              </a:lnSpc>
              <a:buClr>
                <a:srgbClr val="FFFF00"/>
              </a:buClr>
              <a:defRPr/>
            </a:pPr>
            <a:r>
              <a:rPr lang="hr-HR" sz="2800" smtClean="0">
                <a:solidFill>
                  <a:srgbClr val="FFFFFF"/>
                </a:solidFill>
                <a:effectLst>
                  <a:outerShdw blurRad="38100" dist="38100" dir="2700000" algn="tl">
                    <a:srgbClr val="000000"/>
                  </a:outerShdw>
                </a:effectLst>
                <a:latin typeface="Calibri" pitchFamily="34" charset="0"/>
              </a:rPr>
              <a:t>kemoterapija, imunosupresivi, </a:t>
            </a:r>
          </a:p>
          <a:p>
            <a:pPr eaLnBrk="1" hangingPunct="1">
              <a:lnSpc>
                <a:spcPct val="50000"/>
              </a:lnSpc>
              <a:buClr>
                <a:srgbClr val="FFFF00"/>
              </a:buClr>
              <a:buFont typeface="Wingdings" pitchFamily="2" charset="2"/>
              <a:buNone/>
              <a:defRPr/>
            </a:pPr>
            <a:endParaRPr lang="hr-HR" sz="2800" smtClean="0">
              <a:solidFill>
                <a:srgbClr val="FFFFFF"/>
              </a:solidFill>
              <a:effectLst>
                <a:outerShdw blurRad="38100" dist="38100" dir="2700000" algn="tl">
                  <a:srgbClr val="000000"/>
                </a:outerShdw>
              </a:effectLst>
              <a:latin typeface="Calibri" pitchFamily="34" charset="0"/>
            </a:endParaRPr>
          </a:p>
          <a:p>
            <a:pPr lvl="1" indent="-273050" eaLnBrk="1" hangingPunct="1">
              <a:lnSpc>
                <a:spcPct val="50000"/>
              </a:lnSpc>
              <a:buClr>
                <a:srgbClr val="FFFF00"/>
              </a:buClr>
              <a:defRPr/>
            </a:pPr>
            <a:r>
              <a:rPr lang="hr-HR" sz="2800" smtClean="0">
                <a:solidFill>
                  <a:srgbClr val="FFFFFF"/>
                </a:solidFill>
                <a:effectLst>
                  <a:outerShdw blurRad="38100" dist="38100" dir="2700000" algn="tl">
                    <a:srgbClr val="000000"/>
                  </a:outerShdw>
                </a:effectLst>
                <a:latin typeface="Calibri" pitchFamily="34" charset="0"/>
              </a:rPr>
              <a:t>antikonvulzivi</a:t>
            </a:r>
          </a:p>
          <a:p>
            <a:pPr eaLnBrk="1" hangingPunct="1">
              <a:lnSpc>
                <a:spcPct val="50000"/>
              </a:lnSpc>
              <a:buClr>
                <a:srgbClr val="FFFF00"/>
              </a:buClr>
              <a:buFont typeface="Wingdings" pitchFamily="2" charset="2"/>
              <a:buNone/>
              <a:defRPr/>
            </a:pPr>
            <a:endParaRPr lang="hr-HR" sz="2800" smtClean="0">
              <a:solidFill>
                <a:srgbClr val="FFFFFF"/>
              </a:solidFill>
              <a:effectLst>
                <a:outerShdw blurRad="38100" dist="38100" dir="2700000" algn="tl">
                  <a:srgbClr val="000000"/>
                </a:outerShdw>
              </a:effectLst>
              <a:latin typeface="Calibri" pitchFamily="34" charset="0"/>
            </a:endParaRPr>
          </a:p>
          <a:p>
            <a:pPr lvl="1" indent="-273050" eaLnBrk="1" hangingPunct="1">
              <a:lnSpc>
                <a:spcPct val="50000"/>
              </a:lnSpc>
              <a:buClr>
                <a:srgbClr val="FFFF00"/>
              </a:buClr>
              <a:defRPr/>
            </a:pPr>
            <a:r>
              <a:rPr lang="hr-HR" sz="2800" smtClean="0">
                <a:solidFill>
                  <a:srgbClr val="FFFFFF"/>
                </a:solidFill>
                <a:effectLst>
                  <a:outerShdw blurRad="38100" dist="38100" dir="2700000" algn="tl">
                    <a:srgbClr val="000000"/>
                  </a:outerShdw>
                </a:effectLst>
                <a:latin typeface="Calibri" pitchFamily="34" charset="0"/>
              </a:rPr>
              <a:t>prekomjerna doza hormona štitnjače</a:t>
            </a:r>
          </a:p>
          <a:p>
            <a:pPr eaLnBrk="1" hangingPunct="1">
              <a:lnSpc>
                <a:spcPct val="50000"/>
              </a:lnSpc>
              <a:buClr>
                <a:srgbClr val="FFFF00"/>
              </a:buClr>
              <a:buFont typeface="Wingdings" pitchFamily="2" charset="2"/>
              <a:buNone/>
              <a:defRPr/>
            </a:pPr>
            <a:endParaRPr lang="hr-HR" sz="2800" smtClean="0">
              <a:solidFill>
                <a:srgbClr val="FFFFFF"/>
              </a:solidFill>
              <a:effectLst>
                <a:outerShdw blurRad="38100" dist="38100" dir="2700000" algn="tl">
                  <a:srgbClr val="000000"/>
                </a:outerShdw>
              </a:effectLst>
              <a:latin typeface="Calibri" pitchFamily="34" charset="0"/>
            </a:endParaRPr>
          </a:p>
          <a:p>
            <a:pPr lvl="1" indent="-273050" eaLnBrk="1" hangingPunct="1">
              <a:lnSpc>
                <a:spcPct val="50000"/>
              </a:lnSpc>
              <a:buClr>
                <a:srgbClr val="FFFF00"/>
              </a:buClr>
              <a:defRPr/>
            </a:pPr>
            <a:r>
              <a:rPr lang="hr-HR" sz="2800" smtClean="0">
                <a:solidFill>
                  <a:srgbClr val="FFFFFF"/>
                </a:solidFill>
                <a:effectLst>
                  <a:outerShdw blurRad="38100" dist="38100" dir="2700000" algn="tl">
                    <a:srgbClr val="000000"/>
                  </a:outerShdw>
                </a:effectLst>
                <a:latin typeface="Calibri" pitchFamily="34" charset="0"/>
              </a:rPr>
              <a:t>lijekovi koji dugotrajno koče funkciju gonada</a:t>
            </a:r>
          </a:p>
          <a:p>
            <a:pPr eaLnBrk="1" hangingPunct="1">
              <a:lnSpc>
                <a:spcPct val="50000"/>
              </a:lnSpc>
              <a:buClr>
                <a:srgbClr val="FFFF00"/>
              </a:buClr>
              <a:buFont typeface="Wingdings" pitchFamily="2" charset="2"/>
              <a:buChar char="Ø"/>
              <a:defRPr/>
            </a:pPr>
            <a:endParaRPr lang="hr-HR" sz="2800" smtClean="0">
              <a:solidFill>
                <a:srgbClr val="FFFFFF"/>
              </a:solidFill>
              <a:effectLst>
                <a:outerShdw blurRad="38100" dist="38100" dir="2700000" algn="tl">
                  <a:srgbClr val="000000"/>
                </a:outerShdw>
              </a:effectLst>
              <a:latin typeface="Calibri" pitchFamily="34" charset="0"/>
            </a:endParaRPr>
          </a:p>
          <a:p>
            <a:pPr lvl="1" indent="-273050" eaLnBrk="1" hangingPunct="1">
              <a:lnSpc>
                <a:spcPct val="50000"/>
              </a:lnSpc>
              <a:buClr>
                <a:srgbClr val="FFFF00"/>
              </a:buClr>
              <a:defRPr/>
            </a:pPr>
            <a:r>
              <a:rPr lang="hr-HR" sz="2800" smtClean="0">
                <a:solidFill>
                  <a:srgbClr val="FFFFFF"/>
                </a:solidFill>
                <a:effectLst>
                  <a:outerShdw blurRad="38100" dist="38100" dir="2700000" algn="tl">
                    <a:srgbClr val="000000"/>
                  </a:outerShdw>
                </a:effectLst>
                <a:latin typeface="Calibri" pitchFamily="34" charset="0"/>
              </a:rPr>
              <a:t>dugotrajna antikoagulantna terapija (heparin) …</a:t>
            </a:r>
          </a:p>
          <a:p>
            <a:pPr eaLnBrk="1" hangingPunct="1">
              <a:lnSpc>
                <a:spcPct val="50000"/>
              </a:lnSpc>
              <a:buClr>
                <a:srgbClr val="FFFFFF"/>
              </a:buClr>
              <a:buFont typeface="Wingdings" pitchFamily="2" charset="2"/>
              <a:buNone/>
              <a:defRPr/>
            </a:pPr>
            <a:endParaRPr lang="hr-HR" sz="2800" smtClean="0">
              <a:solidFill>
                <a:srgbClr val="FFFFFF"/>
              </a:solidFill>
              <a:effectLst>
                <a:outerShdw blurRad="38100" dist="38100" dir="2700000" algn="tl">
                  <a:srgbClr val="000000"/>
                </a:outerShdw>
              </a:effectLst>
              <a:latin typeface="Calibri" pitchFamily="34" charset="0"/>
            </a:endParaRPr>
          </a:p>
          <a:p>
            <a:pPr eaLnBrk="1" hangingPunct="1">
              <a:buClr>
                <a:srgbClr val="FFFFFF"/>
              </a:buClr>
              <a:buFont typeface="Wingdings" pitchFamily="2" charset="2"/>
              <a:buChar char="v"/>
              <a:defRPr/>
            </a:pPr>
            <a:endParaRPr lang="en-US" sz="2800" smtClean="0">
              <a:solidFill>
                <a:srgbClr val="FFFFFF"/>
              </a:solidFill>
              <a:effectLst>
                <a:outerShdw blurRad="38100" dist="38100" dir="2700000" algn="tl">
                  <a:srgbClr val="000000"/>
                </a:outerShdw>
              </a:effectLst>
              <a:latin typeface="Calibri" pitchFamily="34" charset="0"/>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0593" name="Rectangle 2"/>
          <p:cNvSpPr>
            <a:spLocks noGrp="1" noChangeArrowheads="1"/>
          </p:cNvSpPr>
          <p:nvPr>
            <p:ph type="title"/>
          </p:nvPr>
        </p:nvSpPr>
        <p:spPr>
          <a:xfrm>
            <a:off x="498475" y="-203200"/>
            <a:ext cx="8229600" cy="2032000"/>
          </a:xfrm>
        </p:spPr>
        <p:txBody>
          <a:bodyPr/>
          <a:lstStyle/>
          <a:p>
            <a:pPr algn="ctr" eaLnBrk="1" hangingPunct="1">
              <a:defRPr/>
            </a:pPr>
            <a:r>
              <a:rPr lang="hr-HR" sz="5400" dirty="0" smtClean="0">
                <a:solidFill>
                  <a:srgbClr val="FFC000"/>
                </a:solidFill>
              </a:rPr>
              <a:t> </a:t>
            </a:r>
            <a:r>
              <a:rPr lang="hr-HR" sz="4400" b="1" dirty="0" smtClean="0">
                <a:solidFill>
                  <a:srgbClr val="FFC000"/>
                </a:solidFill>
                <a:effectLst>
                  <a:outerShdw blurRad="38100" dist="38100" dir="2700000" algn="tl">
                    <a:srgbClr val="000000">
                      <a:alpha val="43137"/>
                    </a:srgbClr>
                  </a:outerShdw>
                </a:effectLst>
              </a:rPr>
              <a:t>DIJAGNOSTIKA</a:t>
            </a:r>
            <a:r>
              <a:rPr lang="hr-HR" dirty="0" smtClean="0">
                <a:solidFill>
                  <a:srgbClr val="FFFFFF"/>
                </a:solidFill>
              </a:rPr>
              <a:t/>
            </a:r>
            <a:br>
              <a:rPr lang="hr-HR" dirty="0" smtClean="0">
                <a:solidFill>
                  <a:srgbClr val="FFFFFF"/>
                </a:solidFill>
              </a:rPr>
            </a:br>
            <a:endParaRPr lang="en-US" sz="2800" dirty="0" smtClean="0">
              <a:solidFill>
                <a:srgbClr val="FFFFFF"/>
              </a:solidFill>
            </a:endParaRPr>
          </a:p>
        </p:txBody>
      </p:sp>
      <p:sp>
        <p:nvSpPr>
          <p:cNvPr id="721923" name="Rectangle 3"/>
          <p:cNvSpPr>
            <a:spLocks noGrp="1" noChangeArrowheads="1"/>
          </p:cNvSpPr>
          <p:nvPr>
            <p:ph sz="half" idx="1"/>
          </p:nvPr>
        </p:nvSpPr>
        <p:spPr>
          <a:xfrm>
            <a:off x="1211263" y="1174750"/>
            <a:ext cx="5929312" cy="4675188"/>
          </a:xfrm>
        </p:spPr>
        <p:txBody>
          <a:bodyPr>
            <a:normAutofit/>
          </a:bodyPr>
          <a:lstStyle/>
          <a:p>
            <a:pPr eaLnBrk="1" hangingPunct="1">
              <a:lnSpc>
                <a:spcPct val="60000"/>
              </a:lnSpc>
              <a:buClr>
                <a:schemeClr val="tx1"/>
              </a:buClr>
              <a:buFont typeface="Wingdings" pitchFamily="2" charset="2"/>
              <a:buNone/>
              <a:defRPr/>
            </a:pPr>
            <a:r>
              <a:rPr lang="en-US" sz="1000" smtClean="0">
                <a:effectLst>
                  <a:outerShdw blurRad="38100" dist="38100" dir="2700000" algn="tl">
                    <a:srgbClr val="000000"/>
                  </a:outerShdw>
                </a:effectLst>
                <a:latin typeface="Calibri" pitchFamily="34" charset="0"/>
              </a:rPr>
              <a:t> </a:t>
            </a:r>
            <a:endParaRPr lang="bs-Latn-BA" sz="1000" smtClean="0">
              <a:effectLst>
                <a:outerShdw blurRad="38100" dist="38100" dir="2700000" algn="tl">
                  <a:srgbClr val="000000"/>
                </a:outerShdw>
              </a:effectLst>
              <a:latin typeface="Calibri" pitchFamily="34" charset="0"/>
            </a:endParaRPr>
          </a:p>
          <a:p>
            <a:pPr eaLnBrk="1" hangingPunct="1">
              <a:lnSpc>
                <a:spcPct val="60000"/>
              </a:lnSpc>
              <a:buClr>
                <a:schemeClr val="tx1"/>
              </a:buClr>
              <a:buFont typeface="Wingdings" pitchFamily="2" charset="2"/>
              <a:buNone/>
              <a:defRPr/>
            </a:pPr>
            <a:endParaRPr lang="bs-Latn-BA" sz="1000" b="1" smtClean="0">
              <a:effectLst>
                <a:outerShdw blurRad="38100" dist="38100" dir="2700000" algn="tl">
                  <a:srgbClr val="000000"/>
                </a:outerShdw>
              </a:effectLst>
              <a:latin typeface="Calibri" pitchFamily="34" charset="0"/>
            </a:endParaRPr>
          </a:p>
          <a:p>
            <a:pPr eaLnBrk="1" hangingPunct="1">
              <a:lnSpc>
                <a:spcPct val="60000"/>
              </a:lnSpc>
              <a:buClr>
                <a:schemeClr val="tx1"/>
              </a:buClr>
              <a:buFont typeface="Wingdings" pitchFamily="2" charset="2"/>
              <a:buNone/>
              <a:defRPr/>
            </a:pPr>
            <a:endParaRPr lang="bs-Latn-BA" sz="2000" b="1" smtClean="0">
              <a:effectLst>
                <a:outerShdw blurRad="38100" dist="38100" dir="2700000" algn="tl">
                  <a:srgbClr val="000000"/>
                </a:outerShdw>
              </a:effectLst>
              <a:latin typeface="Calibri" pitchFamily="34" charset="0"/>
            </a:endParaRPr>
          </a:p>
          <a:p>
            <a:pPr eaLnBrk="1" hangingPunct="1">
              <a:lnSpc>
                <a:spcPct val="60000"/>
              </a:lnSpc>
              <a:buClr>
                <a:schemeClr val="tx1"/>
              </a:buClr>
              <a:buFont typeface="Wingdings" pitchFamily="2" charset="2"/>
              <a:buNone/>
              <a:defRPr/>
            </a:pPr>
            <a:endParaRPr lang="bs-Latn-BA" sz="2800" b="1" smtClean="0">
              <a:effectLst>
                <a:outerShdw blurRad="38100" dist="38100" dir="2700000" algn="tl">
                  <a:srgbClr val="000000"/>
                </a:outerShdw>
              </a:effectLst>
              <a:latin typeface="Calibri" pitchFamily="34" charset="0"/>
            </a:endParaRPr>
          </a:p>
          <a:p>
            <a:pPr eaLnBrk="1" hangingPunct="1">
              <a:lnSpc>
                <a:spcPct val="60000"/>
              </a:lnSpc>
              <a:buClr>
                <a:schemeClr val="tx1"/>
              </a:buClr>
              <a:buFont typeface="Wingdings" pitchFamily="2" charset="2"/>
              <a:buNone/>
              <a:defRPr/>
            </a:pPr>
            <a:r>
              <a:rPr lang="bs-Latn-BA" sz="2800" b="1" smtClean="0">
                <a:effectLst>
                  <a:outerShdw blurRad="38100" dist="38100" dir="2700000" algn="tl">
                    <a:srgbClr val="000000"/>
                  </a:outerShdw>
                </a:effectLst>
                <a:latin typeface="Calibri" pitchFamily="34" charset="0"/>
              </a:rPr>
              <a:t>1. Denzitometrija   </a:t>
            </a:r>
          </a:p>
          <a:p>
            <a:pPr eaLnBrk="1" hangingPunct="1">
              <a:lnSpc>
                <a:spcPct val="60000"/>
              </a:lnSpc>
              <a:buClr>
                <a:schemeClr val="tx1"/>
              </a:buClr>
              <a:buFont typeface="Wingdings" pitchFamily="2" charset="2"/>
              <a:buNone/>
              <a:defRPr/>
            </a:pPr>
            <a:endParaRPr lang="bs-Latn-BA" sz="1500" b="1" smtClean="0">
              <a:effectLst>
                <a:outerShdw blurRad="38100" dist="38100" dir="2700000" algn="tl">
                  <a:srgbClr val="000000"/>
                </a:outerShdw>
              </a:effectLst>
              <a:latin typeface="Calibri" pitchFamily="34" charset="0"/>
            </a:endParaRPr>
          </a:p>
          <a:p>
            <a:pPr eaLnBrk="1" hangingPunct="1">
              <a:lnSpc>
                <a:spcPct val="60000"/>
              </a:lnSpc>
              <a:buClr>
                <a:schemeClr val="tx1"/>
              </a:buClr>
              <a:buFont typeface="Wingdings" pitchFamily="2" charset="2"/>
              <a:buNone/>
              <a:defRPr/>
            </a:pPr>
            <a:endParaRPr lang="bs-Latn-BA" sz="1500" b="1" smtClean="0">
              <a:effectLst>
                <a:outerShdw blurRad="38100" dist="38100" dir="2700000" algn="tl">
                  <a:srgbClr val="000000"/>
                </a:outerShdw>
              </a:effectLst>
              <a:latin typeface="Calibri" pitchFamily="34" charset="0"/>
            </a:endParaRPr>
          </a:p>
          <a:p>
            <a:pPr lvl="1" indent="-273050" eaLnBrk="1" hangingPunct="1">
              <a:lnSpc>
                <a:spcPct val="60000"/>
              </a:lnSpc>
              <a:buClr>
                <a:schemeClr val="tx1"/>
              </a:buClr>
              <a:buFont typeface="Wingdings" pitchFamily="2" charset="2"/>
              <a:buNone/>
              <a:defRPr/>
            </a:pPr>
            <a:r>
              <a:rPr lang="bs-Latn-BA" sz="2000" b="1" smtClean="0">
                <a:effectLst>
                  <a:outerShdw blurRad="38100" dist="38100" dir="2700000" algn="tl">
                    <a:srgbClr val="000000"/>
                  </a:outerShdw>
                </a:effectLst>
                <a:latin typeface="Calibri" pitchFamily="34" charset="0"/>
              </a:rPr>
              <a:t>	</a:t>
            </a:r>
            <a:r>
              <a:rPr lang="en-US" b="1" smtClean="0">
                <a:effectLst>
                  <a:outerShdw blurRad="38100" dist="38100" dir="2700000" algn="tl">
                    <a:srgbClr val="000000"/>
                  </a:outerShdw>
                </a:effectLst>
                <a:latin typeface="Calibri" pitchFamily="34" charset="0"/>
              </a:rPr>
              <a:t>DXA</a:t>
            </a:r>
            <a:r>
              <a:rPr lang="hr-HR" b="1" smtClean="0">
                <a:effectLst>
                  <a:outerShdw blurRad="38100" dist="38100" dir="2700000" algn="tl">
                    <a:srgbClr val="000000"/>
                  </a:outerShdw>
                </a:effectLst>
                <a:latin typeface="Calibri" pitchFamily="34" charset="0"/>
              </a:rPr>
              <a:t>:</a:t>
            </a:r>
            <a:r>
              <a:rPr lang="en-US" b="1" smtClean="0">
                <a:effectLst>
                  <a:outerShdw blurRad="38100" dist="38100" dir="2700000" algn="tl">
                    <a:srgbClr val="000000"/>
                  </a:outerShdw>
                </a:effectLst>
                <a:latin typeface="Calibri" pitchFamily="34" charset="0"/>
              </a:rPr>
              <a:t> </a:t>
            </a:r>
          </a:p>
          <a:p>
            <a:pPr lvl="3" indent="-273050" eaLnBrk="1" hangingPunct="1">
              <a:buClr>
                <a:srgbClr val="5F5F5F"/>
              </a:buClr>
              <a:buFont typeface="Monotype Sorts"/>
              <a:buNone/>
              <a:defRPr/>
            </a:pPr>
            <a:r>
              <a:rPr lang="en-US" sz="2400" smtClean="0">
                <a:effectLst>
                  <a:outerShdw blurRad="38100" dist="38100" dir="2700000" algn="tl">
                    <a:srgbClr val="000000"/>
                  </a:outerShdw>
                </a:effectLst>
                <a:latin typeface="Calibri" pitchFamily="34" charset="0"/>
              </a:rPr>
              <a:t> - zlatni standard</a:t>
            </a:r>
          </a:p>
          <a:p>
            <a:pPr lvl="3" indent="-273050" eaLnBrk="1" hangingPunct="1">
              <a:buClr>
                <a:srgbClr val="5F5F5F"/>
              </a:buClr>
              <a:buFont typeface="Monotype Sorts"/>
              <a:buNone/>
              <a:defRPr/>
            </a:pPr>
            <a:r>
              <a:rPr lang="en-US" sz="2400" smtClean="0">
                <a:effectLst>
                  <a:outerShdw blurRad="38100" dist="38100" dir="2700000" algn="tl">
                    <a:srgbClr val="000000"/>
                  </a:outerShdw>
                </a:effectLst>
                <a:latin typeface="Calibri" pitchFamily="34" charset="0"/>
              </a:rPr>
              <a:t> - min. doza</a:t>
            </a:r>
            <a:r>
              <a:rPr lang="hr-HR" sz="2400" smtClean="0">
                <a:effectLst>
                  <a:outerShdw blurRad="38100" dist="38100" dir="2700000" algn="tl">
                    <a:srgbClr val="000000"/>
                  </a:outerShdw>
                </a:effectLst>
                <a:latin typeface="Calibri" pitchFamily="34" charset="0"/>
              </a:rPr>
              <a:t> </a:t>
            </a:r>
            <a:r>
              <a:rPr lang="en-US" sz="2400" smtClean="0">
                <a:effectLst>
                  <a:outerShdw blurRad="38100" dist="38100" dir="2700000" algn="tl">
                    <a:srgbClr val="000000"/>
                  </a:outerShdw>
                </a:effectLst>
                <a:latin typeface="Calibri" pitchFamily="34" charset="0"/>
              </a:rPr>
              <a:t>zračenja</a:t>
            </a:r>
          </a:p>
          <a:p>
            <a:pPr lvl="3" indent="-273050" eaLnBrk="1" hangingPunct="1">
              <a:buClr>
                <a:srgbClr val="5F5F5F"/>
              </a:buClr>
              <a:buFont typeface="Monotype Sorts"/>
              <a:buNone/>
              <a:defRPr/>
            </a:pPr>
            <a:r>
              <a:rPr lang="en-US" sz="2400" smtClean="0">
                <a:effectLst>
                  <a:outerShdw blurRad="38100" dist="38100" dir="2700000" algn="tl">
                    <a:srgbClr val="000000"/>
                  </a:outerShdw>
                </a:effectLst>
                <a:latin typeface="Calibri" pitchFamily="34" charset="0"/>
              </a:rPr>
              <a:t> - kratko trajanje</a:t>
            </a:r>
            <a:endParaRPr lang="hr-HR" sz="2400" smtClean="0">
              <a:effectLst>
                <a:outerShdw blurRad="38100" dist="38100" dir="2700000" algn="tl">
                  <a:srgbClr val="000000"/>
                </a:outerShdw>
              </a:effectLst>
              <a:latin typeface="Calibri" pitchFamily="34" charset="0"/>
            </a:endParaRPr>
          </a:p>
          <a:p>
            <a:pPr lvl="1" indent="-273050" eaLnBrk="1" hangingPunct="1">
              <a:lnSpc>
                <a:spcPct val="60000"/>
              </a:lnSpc>
              <a:buClr>
                <a:schemeClr val="tx1"/>
              </a:buClr>
              <a:buFont typeface="Wingdings" pitchFamily="2" charset="2"/>
              <a:buNone/>
              <a:defRPr/>
            </a:pPr>
            <a:endParaRPr lang="hr-HR" b="1" smtClean="0">
              <a:effectLst>
                <a:outerShdw blurRad="38100" dist="38100" dir="2700000" algn="tl">
                  <a:srgbClr val="000000"/>
                </a:outerShdw>
              </a:effectLst>
              <a:latin typeface="Calibri" pitchFamily="34" charset="0"/>
            </a:endParaRPr>
          </a:p>
          <a:p>
            <a:pPr lvl="1" indent="-273050" eaLnBrk="1" hangingPunct="1">
              <a:lnSpc>
                <a:spcPct val="60000"/>
              </a:lnSpc>
              <a:buClr>
                <a:schemeClr val="tx1"/>
              </a:buClr>
              <a:buFont typeface="Wingdings" pitchFamily="2" charset="2"/>
              <a:buNone/>
              <a:defRPr/>
            </a:pPr>
            <a:r>
              <a:rPr lang="bs-Latn-BA" b="1" smtClean="0">
                <a:effectLst>
                  <a:outerShdw blurRad="38100" dist="38100" dir="2700000" algn="tl">
                    <a:srgbClr val="000000"/>
                  </a:outerShdw>
                </a:effectLst>
                <a:latin typeface="Calibri" pitchFamily="34" charset="0"/>
              </a:rPr>
              <a:t>	</a:t>
            </a:r>
            <a:r>
              <a:rPr lang="en-US" b="1" smtClean="0">
                <a:effectLst>
                  <a:outerShdw blurRad="38100" dist="38100" dir="2700000" algn="tl">
                    <a:srgbClr val="000000"/>
                  </a:outerShdw>
                </a:effectLst>
                <a:latin typeface="Calibri" pitchFamily="34" charset="0"/>
              </a:rPr>
              <a:t>UZV</a:t>
            </a:r>
            <a:r>
              <a:rPr lang="hr-HR" b="1" smtClean="0">
                <a:effectLst>
                  <a:outerShdw blurRad="38100" dist="38100" dir="2700000" algn="tl">
                    <a:srgbClr val="000000"/>
                  </a:outerShdw>
                </a:effectLst>
                <a:latin typeface="Calibri" pitchFamily="34" charset="0"/>
              </a:rPr>
              <a:t> (screening):</a:t>
            </a:r>
          </a:p>
          <a:p>
            <a:pPr lvl="1" indent="-273050" eaLnBrk="1" hangingPunct="1">
              <a:lnSpc>
                <a:spcPct val="60000"/>
              </a:lnSpc>
              <a:buClr>
                <a:schemeClr val="tx1"/>
              </a:buClr>
              <a:buFont typeface="Wingdings" pitchFamily="2" charset="2"/>
              <a:buNone/>
              <a:defRPr/>
            </a:pPr>
            <a:endParaRPr lang="hr-HR" b="1" smtClean="0">
              <a:effectLst>
                <a:outerShdw blurRad="38100" dist="38100" dir="2700000" algn="tl">
                  <a:srgbClr val="000000"/>
                </a:outerShdw>
              </a:effectLst>
              <a:latin typeface="Calibri" pitchFamily="34" charset="0"/>
            </a:endParaRPr>
          </a:p>
          <a:p>
            <a:pPr lvl="1" indent="-273050" eaLnBrk="1" hangingPunct="1">
              <a:lnSpc>
                <a:spcPct val="60000"/>
              </a:lnSpc>
              <a:buClr>
                <a:schemeClr val="tx1"/>
              </a:buClr>
              <a:buFont typeface="Wingdings" pitchFamily="2" charset="2"/>
              <a:buNone/>
              <a:defRPr/>
            </a:pPr>
            <a:r>
              <a:rPr lang="hr-HR" b="1" smtClean="0">
                <a:effectLst>
                  <a:outerShdw blurRad="38100" dist="38100" dir="2700000" algn="tl">
                    <a:srgbClr val="000000"/>
                  </a:outerShdw>
                </a:effectLst>
                <a:latin typeface="Calibri" pitchFamily="34" charset="0"/>
              </a:rPr>
              <a:t>		</a:t>
            </a:r>
            <a:r>
              <a:rPr lang="hr-HR" smtClean="0">
                <a:effectLst>
                  <a:outerShdw blurRad="38100" dist="38100" dir="2700000" algn="tl">
                    <a:srgbClr val="000000"/>
                  </a:outerShdw>
                </a:effectLst>
                <a:latin typeface="Calibri" pitchFamily="34" charset="0"/>
              </a:rPr>
              <a:t>-</a:t>
            </a:r>
            <a:r>
              <a:rPr lang="en-US" smtClean="0">
                <a:effectLst>
                  <a:outerShdw blurRad="38100" dist="38100" dir="2700000" algn="tl">
                    <a:srgbClr val="000000"/>
                  </a:outerShdw>
                </a:effectLst>
                <a:latin typeface="Calibri" pitchFamily="34" charset="0"/>
              </a:rPr>
              <a:t> gruba procjena koštane mase</a:t>
            </a:r>
            <a:endParaRPr lang="bs-Latn-BA" smtClean="0">
              <a:effectLst>
                <a:outerShdw blurRad="38100" dist="38100" dir="2700000" algn="tl">
                  <a:srgbClr val="000000"/>
                </a:outerShdw>
              </a:effectLst>
              <a:latin typeface="Calibri" pitchFamily="34" charset="0"/>
            </a:endParaRPr>
          </a:p>
          <a:p>
            <a:pPr lvl="1" indent="-273050" eaLnBrk="1" hangingPunct="1">
              <a:lnSpc>
                <a:spcPct val="60000"/>
              </a:lnSpc>
              <a:buClr>
                <a:schemeClr val="tx1"/>
              </a:buClr>
              <a:buFont typeface="Wingdings" pitchFamily="2" charset="2"/>
              <a:buNone/>
              <a:defRPr/>
            </a:pPr>
            <a:r>
              <a:rPr lang="bs-Latn-BA" smtClean="0">
                <a:effectLst>
                  <a:outerShdw blurRad="38100" dist="38100" dir="2700000" algn="tl">
                    <a:srgbClr val="000000"/>
                  </a:outerShdw>
                </a:effectLst>
                <a:latin typeface="Calibri" pitchFamily="34" charset="0"/>
              </a:rPr>
              <a:t>		</a:t>
            </a:r>
            <a:r>
              <a:rPr lang="en-US" smtClean="0">
                <a:effectLst>
                  <a:outerShdw blurRad="38100" dist="38100" dir="2700000" algn="tl">
                    <a:srgbClr val="000000"/>
                  </a:outerShdw>
                </a:effectLst>
                <a:latin typeface="Calibri" pitchFamily="34" charset="0"/>
              </a:rPr>
              <a:t>- nije za praćenje</a:t>
            </a:r>
            <a:r>
              <a:rPr lang="hr-HR" smtClean="0">
                <a:effectLst>
                  <a:outerShdw blurRad="38100" dist="38100" dir="2700000" algn="tl">
                    <a:srgbClr val="000000"/>
                  </a:outerShdw>
                </a:effectLst>
                <a:latin typeface="Calibri" pitchFamily="34" charset="0"/>
              </a:rPr>
              <a:t> efekta</a:t>
            </a:r>
            <a:r>
              <a:rPr lang="en-US" smtClean="0">
                <a:effectLst>
                  <a:outerShdw blurRad="38100" dist="38100" dir="2700000" algn="tl">
                    <a:srgbClr val="000000"/>
                  </a:outerShdw>
                </a:effectLst>
                <a:latin typeface="Calibri" pitchFamily="34" charset="0"/>
              </a:rPr>
              <a:t> liječenja</a:t>
            </a:r>
          </a:p>
          <a:p>
            <a:pPr eaLnBrk="1" hangingPunct="1">
              <a:buClr>
                <a:srgbClr val="5F5F5F"/>
              </a:buClr>
              <a:buFont typeface="Monotype Sorts"/>
              <a:buNone/>
              <a:defRPr/>
            </a:pPr>
            <a:endParaRPr lang="hr-HR" sz="700" smtClean="0"/>
          </a:p>
          <a:p>
            <a:pPr eaLnBrk="1" hangingPunct="1">
              <a:buClr>
                <a:srgbClr val="5F5F5F"/>
              </a:buClr>
              <a:buFont typeface="Monotype Sorts"/>
              <a:buNone/>
              <a:defRPr/>
            </a:pPr>
            <a:endParaRPr lang="en-US" sz="300" smtClean="0"/>
          </a:p>
        </p:txBody>
      </p:sp>
    </p:spTree>
  </p:cSld>
  <p:clrMapOvr>
    <a:masterClrMapping/>
  </p:clrMapOv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1617" name="Picture 2"/>
          <p:cNvPicPr>
            <a:picLocks noChangeAspect="1" noChangeArrowheads="1"/>
          </p:cNvPicPr>
          <p:nvPr/>
        </p:nvPicPr>
        <p:blipFill>
          <a:blip r:embed="rId2"/>
          <a:srcRect/>
          <a:stretch>
            <a:fillRect/>
          </a:stretch>
        </p:blipFill>
        <p:spPr bwMode="auto">
          <a:xfrm>
            <a:off x="0" y="0"/>
            <a:ext cx="9145588" cy="685958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bs-Latn-BA" sz="2400" dirty="0"/>
              <a:t/>
            </a:r>
            <a:br>
              <a:rPr lang="bs-Latn-BA" sz="2400" dirty="0"/>
            </a:br>
            <a:r>
              <a:rPr lang="bs-Latn-BA" sz="3200" dirty="0" smtClean="0"/>
              <a:t>PRIMJER</a:t>
            </a:r>
            <a:endParaRPr lang="bs-Latn-BA" sz="3200" dirty="0"/>
          </a:p>
        </p:txBody>
      </p:sp>
      <p:sp>
        <p:nvSpPr>
          <p:cNvPr id="3" name="Content Placeholder 2"/>
          <p:cNvSpPr>
            <a:spLocks noGrp="1"/>
          </p:cNvSpPr>
          <p:nvPr>
            <p:ph idx="1"/>
          </p:nvPr>
        </p:nvSpPr>
        <p:spPr/>
        <p:txBody>
          <a:bodyPr/>
          <a:lstStyle/>
          <a:p>
            <a:r>
              <a:rPr lang="bs-Latn-BA" sz="3200" dirty="0" smtClean="0"/>
              <a:t>Insuficijentna anamneza i klinički pregled kod povrede ramena</a:t>
            </a:r>
            <a:endParaRPr lang="bs-Latn-BA" sz="3200" dirty="0"/>
          </a:p>
        </p:txBody>
      </p:sp>
      <p:pic>
        <p:nvPicPr>
          <p:cNvPr id="4" name="Picture 8" descr="P8080188"/>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58318" y="3284109"/>
            <a:ext cx="3484563" cy="327745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 name="Rectangle 5"/>
          <p:cNvSpPr/>
          <p:nvPr/>
        </p:nvSpPr>
        <p:spPr>
          <a:xfrm>
            <a:off x="1774825" y="51356"/>
            <a:ext cx="4572000" cy="1200329"/>
          </a:xfrm>
          <a:prstGeom prst="rect">
            <a:avLst/>
          </a:prstGeom>
        </p:spPr>
        <p:txBody>
          <a:bodyPr>
            <a:spAutoFit/>
          </a:bodyPr>
          <a:lstStyle/>
          <a:p>
            <a:pPr algn="ctr"/>
            <a:r>
              <a:rPr lang="bs-Latn-BA" sz="2400" dirty="0">
                <a:solidFill>
                  <a:srgbClr val="FFFF00"/>
                </a:solidFill>
              </a:rPr>
              <a:t>JU Opća bolnica</a:t>
            </a:r>
            <a:br>
              <a:rPr lang="bs-Latn-BA" sz="2400" dirty="0">
                <a:solidFill>
                  <a:srgbClr val="FFFF00"/>
                </a:solidFill>
              </a:rPr>
            </a:br>
            <a:r>
              <a:rPr lang="bs-Latn-BA" sz="2400" dirty="0">
                <a:solidFill>
                  <a:srgbClr val="FFFF00"/>
                </a:solidFill>
              </a:rPr>
              <a:t> “</a:t>
            </a:r>
            <a:r>
              <a:rPr lang="bs-Latn-BA" sz="2400" dirty="0" smtClean="0">
                <a:solidFill>
                  <a:srgbClr val="FFFF00"/>
                </a:solidFill>
              </a:rPr>
              <a:t>Prim Dr</a:t>
            </a:r>
            <a:r>
              <a:rPr lang="bs-Latn-BA" sz="2400" dirty="0">
                <a:solidFill>
                  <a:srgbClr val="FFFF00"/>
                </a:solidFill>
              </a:rPr>
              <a:t>Abdulah Nakaš”</a:t>
            </a:r>
            <a:br>
              <a:rPr lang="bs-Latn-BA" sz="2400" dirty="0">
                <a:solidFill>
                  <a:srgbClr val="FFFF00"/>
                </a:solidFill>
              </a:rPr>
            </a:br>
            <a:r>
              <a:rPr lang="bs-Latn-BA" sz="2400" dirty="0">
                <a:solidFill>
                  <a:srgbClr val="FFFF00"/>
                </a:solidFill>
              </a:rPr>
              <a:t>Sarajevo</a:t>
            </a:r>
            <a:endParaRPr lang="bs-Latn-BA" sz="2400" dirty="0"/>
          </a:p>
        </p:txBody>
      </p:sp>
    </p:spTree>
    <p:extLst>
      <p:ext uri="{BB962C8B-B14F-4D97-AF65-F5344CB8AC3E}">
        <p14:creationId xmlns:p14="http://schemas.microsoft.com/office/powerpoint/2010/main" val="51146072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2641" name="Picture 2" descr="DEXA_Osteo_WebB"/>
          <p:cNvPicPr>
            <a:picLocks noGrp="1" noChangeAspect="1" noChangeArrowheads="1"/>
          </p:cNvPicPr>
          <p:nvPr>
            <p:ph idx="1"/>
          </p:nvPr>
        </p:nvPicPr>
        <p:blipFill>
          <a:blip r:embed="rId2"/>
          <a:srcRect/>
          <a:stretch>
            <a:fillRect/>
          </a:stretch>
        </p:blipFill>
        <p:spPr>
          <a:xfrm>
            <a:off x="0" y="0"/>
            <a:ext cx="9139238" cy="6858000"/>
          </a:xfrm>
        </p:spPr>
      </p:pic>
    </p:spTree>
  </p:cSld>
  <p:clrMapOvr>
    <a:masterClrMapping/>
  </p:clrMapOv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5778" name="Rectangle 2"/>
          <p:cNvSpPr>
            <a:spLocks noGrp="1" noChangeArrowheads="1"/>
          </p:cNvSpPr>
          <p:nvPr>
            <p:ph type="title"/>
          </p:nvPr>
        </p:nvSpPr>
        <p:spPr>
          <a:xfrm>
            <a:off x="414338" y="831850"/>
            <a:ext cx="7961312" cy="519113"/>
          </a:xfrm>
        </p:spPr>
        <p:txBody>
          <a:bodyPr>
            <a:noAutofit/>
          </a:bodyPr>
          <a:lstStyle/>
          <a:p>
            <a:pPr algn="ctr" eaLnBrk="1" fontAlgn="auto" hangingPunct="1">
              <a:spcAft>
                <a:spcPts val="0"/>
              </a:spcAft>
              <a:defRPr/>
            </a:pPr>
            <a:r>
              <a:rPr lang="hr-HR" sz="4400" b="1" dirty="0" smtClean="0">
                <a:solidFill>
                  <a:srgbClr val="FFC000"/>
                </a:solidFill>
                <a:effectLst>
                  <a:outerShdw blurRad="38100" dist="38100" dir="2700000" algn="tl">
                    <a:srgbClr val="000000">
                      <a:alpha val="43137"/>
                    </a:srgbClr>
                  </a:outerShdw>
                </a:effectLst>
              </a:rPr>
              <a:t>DIJAGNOSTIKA</a:t>
            </a:r>
            <a:r>
              <a:rPr lang="hr-HR" sz="4400" b="1" dirty="0" smtClean="0">
                <a:solidFill>
                  <a:srgbClr val="FFFFFF"/>
                </a:solidFill>
                <a:effectLst>
                  <a:outerShdw blurRad="38100" dist="38100" dir="2700000" algn="tl">
                    <a:srgbClr val="000000">
                      <a:alpha val="43137"/>
                    </a:srgbClr>
                  </a:outerShdw>
                </a:effectLst>
              </a:rPr>
              <a:t> </a:t>
            </a:r>
            <a:endParaRPr lang="hr-HR" sz="4400" b="1" dirty="0">
              <a:solidFill>
                <a:srgbClr val="FFFFFF"/>
              </a:solidFill>
              <a:effectLst>
                <a:outerShdw blurRad="38100" dist="38100" dir="2700000" algn="tl">
                  <a:srgbClr val="000000">
                    <a:alpha val="43137"/>
                  </a:srgbClr>
                </a:outerShdw>
              </a:effectLst>
            </a:endParaRPr>
          </a:p>
        </p:txBody>
      </p:sp>
      <p:sp>
        <p:nvSpPr>
          <p:cNvPr id="753666" name="Rectangle 3"/>
          <p:cNvSpPr>
            <a:spLocks noGrp="1" noChangeArrowheads="1"/>
          </p:cNvSpPr>
          <p:nvPr>
            <p:ph idx="1"/>
          </p:nvPr>
        </p:nvSpPr>
        <p:spPr>
          <a:xfrm>
            <a:off x="538163" y="1744663"/>
            <a:ext cx="8150225" cy="3843337"/>
          </a:xfrm>
        </p:spPr>
        <p:txBody>
          <a:bodyPr/>
          <a:lstStyle/>
          <a:p>
            <a:pPr marL="609600" indent="-609600" eaLnBrk="1" hangingPunct="1">
              <a:buClr>
                <a:srgbClr val="FFFFFF"/>
              </a:buClr>
              <a:buFont typeface="Wingdings 2" pitchFamily="18" charset="2"/>
              <a:buNone/>
            </a:pPr>
            <a:r>
              <a:rPr lang="hr-HR" sz="3200" smtClean="0">
                <a:solidFill>
                  <a:srgbClr val="FFFFFF"/>
                </a:solidFill>
                <a:latin typeface="Calibri" pitchFamily="34" charset="0"/>
              </a:rPr>
              <a:t>2.  Rtg torako lumbalne kičme </a:t>
            </a:r>
          </a:p>
          <a:p>
            <a:pPr marL="609600" indent="-609600" eaLnBrk="1" hangingPunct="1">
              <a:buFontTx/>
              <a:buChar char="-"/>
            </a:pPr>
            <a:r>
              <a:rPr lang="hr-HR" sz="3200" smtClean="0">
                <a:solidFill>
                  <a:srgbClr val="FFFFFF"/>
                </a:solidFill>
                <a:latin typeface="Calibri" pitchFamily="34" charset="0"/>
              </a:rPr>
              <a:t>Sumnja na osteoporotični prelom</a:t>
            </a:r>
          </a:p>
          <a:p>
            <a:pPr marL="609600" indent="-609600" eaLnBrk="1" hangingPunct="1">
              <a:buFontTx/>
              <a:buChar char="-"/>
            </a:pPr>
            <a:r>
              <a:rPr lang="hr-HR" sz="3200" smtClean="0">
                <a:solidFill>
                  <a:srgbClr val="FFFFFF"/>
                </a:solidFill>
                <a:latin typeface="Calibri" pitchFamily="34" charset="0"/>
              </a:rPr>
              <a:t>Smanjenje tjelesne visine</a:t>
            </a:r>
          </a:p>
          <a:p>
            <a:pPr marL="609600" indent="-609600" eaLnBrk="1" hangingPunct="1">
              <a:buFontTx/>
              <a:buChar char="-"/>
            </a:pPr>
            <a:r>
              <a:rPr lang="hr-HR" sz="3200" smtClean="0">
                <a:solidFill>
                  <a:srgbClr val="FFFFFF"/>
                </a:solidFill>
                <a:latin typeface="Calibri" pitchFamily="34" charset="0"/>
              </a:rPr>
              <a:t>Akutna bol</a:t>
            </a:r>
          </a:p>
          <a:p>
            <a:pPr marL="609600" indent="-609600" eaLnBrk="1" hangingPunct="1">
              <a:buFontTx/>
              <a:buChar char="-"/>
            </a:pPr>
            <a:r>
              <a:rPr lang="hr-HR" sz="3200" smtClean="0">
                <a:solidFill>
                  <a:srgbClr val="FFFFFF"/>
                </a:solidFill>
                <a:latin typeface="Calibri" pitchFamily="34" charset="0"/>
              </a:rPr>
              <a:t>Klinička sumnja na osteoprozu uz uredan DXA nalaz  </a:t>
            </a:r>
          </a:p>
          <a:p>
            <a:pPr marL="609600" indent="-609600" eaLnBrk="1" hangingPunct="1">
              <a:buFontTx/>
              <a:buChar char="-"/>
            </a:pPr>
            <a:r>
              <a:rPr lang="hr-HR" sz="3200" smtClean="0">
                <a:solidFill>
                  <a:srgbClr val="FF3300"/>
                </a:solidFill>
                <a:latin typeface="Calibri" pitchFamily="34" charset="0"/>
              </a:rPr>
              <a:t>Dijagnosticira osteoporozu tek kod gubitka 30-40% koštane mase</a:t>
            </a: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05" name="Rectangle 2"/>
          <p:cNvSpPr>
            <a:spLocks noGrp="1" noChangeArrowheads="1"/>
          </p:cNvSpPr>
          <p:nvPr>
            <p:ph type="title"/>
          </p:nvPr>
        </p:nvSpPr>
        <p:spPr>
          <a:xfrm>
            <a:off x="468313" y="0"/>
            <a:ext cx="8229600" cy="1143000"/>
          </a:xfrm>
        </p:spPr>
        <p:txBody>
          <a:bodyPr/>
          <a:lstStyle/>
          <a:p>
            <a:pPr algn="ctr" eaLnBrk="1" hangingPunct="1"/>
            <a:r>
              <a:rPr lang="en-US" smtClean="0">
                <a:solidFill>
                  <a:srgbClr val="FFC000"/>
                </a:solidFill>
              </a:rPr>
              <a:t>RTG dijagnostika</a:t>
            </a:r>
          </a:p>
        </p:txBody>
      </p:sp>
      <p:graphicFrame>
        <p:nvGraphicFramePr>
          <p:cNvPr id="716803" name="Object 3"/>
          <p:cNvGraphicFramePr>
            <a:graphicFrameLocks noGrp="1" noChangeAspect="1"/>
          </p:cNvGraphicFramePr>
          <p:nvPr>
            <p:ph sz="half" idx="1"/>
          </p:nvPr>
        </p:nvGraphicFramePr>
        <p:xfrm>
          <a:off x="735013" y="1482725"/>
          <a:ext cx="3284537" cy="4773613"/>
        </p:xfrm>
        <a:graphic>
          <a:graphicData uri="http://schemas.openxmlformats.org/presentationml/2006/ole">
            <mc:AlternateContent xmlns:mc="http://schemas.openxmlformats.org/markup-compatibility/2006">
              <mc:Choice xmlns:v="urn:schemas-microsoft-com:vml" Requires="v">
                <p:oleObj spid="_x0000_s716841" name="CorelPhotoPaint.Image.10" r:id="rId3" imgW="3267186" imgH="4748391" progId="">
                  <p:embed/>
                </p:oleObj>
              </mc:Choice>
              <mc:Fallback>
                <p:oleObj name="CorelPhotoPaint.Image.10" r:id="rId3" imgW="3267186" imgH="4748391" progId="">
                  <p:embed/>
                  <p:pic>
                    <p:nvPicPr>
                      <p:cNvPr id="0"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5013" y="1482725"/>
                        <a:ext cx="3284537" cy="4773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16804" name="Object 4"/>
          <p:cNvGraphicFramePr>
            <a:graphicFrameLocks noGrp="1" noChangeAspect="1"/>
          </p:cNvGraphicFramePr>
          <p:nvPr>
            <p:ph sz="half" idx="2"/>
          </p:nvPr>
        </p:nvGraphicFramePr>
        <p:xfrm>
          <a:off x="4700588" y="1960563"/>
          <a:ext cx="4076700" cy="3813175"/>
        </p:xfrm>
        <a:graphic>
          <a:graphicData uri="http://schemas.openxmlformats.org/presentationml/2006/ole">
            <mc:AlternateContent xmlns:mc="http://schemas.openxmlformats.org/markup-compatibility/2006">
              <mc:Choice xmlns:v="urn:schemas-microsoft-com:vml" Requires="v">
                <p:oleObj spid="_x0000_s716842" name="CorelPhotoPaint.Image.10" r:id="rId5" imgW="4645881" imgH="4347283" progId="">
                  <p:embed/>
                </p:oleObj>
              </mc:Choice>
              <mc:Fallback>
                <p:oleObj name="CorelPhotoPaint.Image.10" r:id="rId5" imgW="4645881" imgH="4347283" progId="">
                  <p:embed/>
                  <p:pic>
                    <p:nvPicPr>
                      <p:cNvPr id="0"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00588" y="1960563"/>
                        <a:ext cx="4076700" cy="3813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16806" name="Rectangle 5"/>
          <p:cNvSpPr>
            <a:spLocks noChangeArrowheads="1"/>
          </p:cNvSpPr>
          <p:nvPr/>
        </p:nvSpPr>
        <p:spPr bwMode="auto">
          <a:xfrm>
            <a:off x="484188" y="1154113"/>
            <a:ext cx="8120062" cy="63500"/>
          </a:xfrm>
          <a:prstGeom prst="rect">
            <a:avLst/>
          </a:prstGeom>
          <a:solidFill>
            <a:srgbClr val="FFCC00"/>
          </a:solidFill>
          <a:ln w="9525" algn="ctr">
            <a:noFill/>
            <a:miter lim="800000"/>
            <a:headEnd type="none" w="sm" len="sm"/>
            <a:tailEnd type="none" w="sm" len="sm"/>
          </a:ln>
        </p:spPr>
        <p:txBody>
          <a:bodyPr wrap="none" anchor="ctr"/>
          <a:lstStyle/>
          <a:p>
            <a:endParaRPr lang="bs-Latn-BA"/>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2162" name="Rectangle 2"/>
          <p:cNvSpPr>
            <a:spLocks noGrp="1" noChangeArrowheads="1"/>
          </p:cNvSpPr>
          <p:nvPr>
            <p:ph type="title"/>
          </p:nvPr>
        </p:nvSpPr>
        <p:spPr>
          <a:xfrm>
            <a:off x="228600" y="247650"/>
            <a:ext cx="8429625" cy="660400"/>
          </a:xfrm>
        </p:spPr>
        <p:txBody>
          <a:bodyPr>
            <a:normAutofit fontScale="90000"/>
          </a:bodyPr>
          <a:lstStyle/>
          <a:p>
            <a:pPr algn="ctr" eaLnBrk="1" fontAlgn="auto" hangingPunct="1">
              <a:spcAft>
                <a:spcPts val="0"/>
              </a:spcAft>
              <a:defRPr/>
            </a:pPr>
            <a:r>
              <a:rPr lang="en-US" dirty="0" err="1">
                <a:solidFill>
                  <a:srgbClr val="FFC000"/>
                </a:solidFill>
              </a:rPr>
              <a:t>Evaluacija</a:t>
            </a:r>
            <a:r>
              <a:rPr lang="en-US" dirty="0">
                <a:solidFill>
                  <a:srgbClr val="FFC000"/>
                </a:solidFill>
              </a:rPr>
              <a:t> </a:t>
            </a:r>
            <a:r>
              <a:rPr lang="hr-HR" dirty="0">
                <a:solidFill>
                  <a:srgbClr val="FFC000"/>
                </a:solidFill>
              </a:rPr>
              <a:t>DXA </a:t>
            </a:r>
            <a:r>
              <a:rPr lang="en-US" dirty="0" err="1">
                <a:solidFill>
                  <a:srgbClr val="FFC000"/>
                </a:solidFill>
              </a:rPr>
              <a:t>nalaza</a:t>
            </a:r>
            <a:endParaRPr lang="hr-HR" dirty="0">
              <a:solidFill>
                <a:srgbClr val="FFC000"/>
              </a:solidFill>
            </a:endParaRPr>
          </a:p>
        </p:txBody>
      </p:sp>
      <p:sp>
        <p:nvSpPr>
          <p:cNvPr id="732163" name="Rectangle 3"/>
          <p:cNvSpPr>
            <a:spLocks noGrp="1" noChangeArrowheads="1"/>
          </p:cNvSpPr>
          <p:nvPr>
            <p:ph idx="1"/>
          </p:nvPr>
        </p:nvSpPr>
        <p:spPr>
          <a:xfrm>
            <a:off x="179388" y="1905000"/>
            <a:ext cx="8964612" cy="4114800"/>
          </a:xfrm>
        </p:spPr>
        <p:txBody>
          <a:bodyPr>
            <a:normAutofit lnSpcReduction="10000"/>
          </a:bodyPr>
          <a:lstStyle/>
          <a:p>
            <a:pPr marL="274320" indent="-274320" eaLnBrk="1" fontAlgn="auto" hangingPunct="1">
              <a:lnSpc>
                <a:spcPct val="130000"/>
              </a:lnSpc>
              <a:spcBef>
                <a:spcPct val="30000"/>
              </a:spcBef>
              <a:spcAft>
                <a:spcPts val="0"/>
              </a:spcAft>
              <a:buClr>
                <a:schemeClr val="tx1"/>
              </a:buClr>
              <a:buFont typeface="Wingdings 2"/>
              <a:buChar char=""/>
              <a:defRPr/>
            </a:pPr>
            <a:r>
              <a:rPr lang="en-US" sz="3600" dirty="0" err="1" smtClean="0">
                <a:latin typeface="+mj-lt"/>
              </a:rPr>
              <a:t>normalan</a:t>
            </a:r>
            <a:r>
              <a:rPr lang="en-US" sz="3600" dirty="0" smtClean="0">
                <a:latin typeface="+mj-lt"/>
              </a:rPr>
              <a:t> </a:t>
            </a:r>
            <a:r>
              <a:rPr lang="en-US" sz="3600" dirty="0" err="1">
                <a:latin typeface="+mj-lt"/>
              </a:rPr>
              <a:t>nalaz</a:t>
            </a:r>
            <a:r>
              <a:rPr lang="en-US" sz="3600" dirty="0">
                <a:latin typeface="+mj-lt"/>
              </a:rPr>
              <a:t> →</a:t>
            </a:r>
            <a:r>
              <a:rPr lang="hr-HR" sz="3600" dirty="0">
                <a:latin typeface="+mj-lt"/>
              </a:rPr>
              <a:t> </a:t>
            </a:r>
            <a:r>
              <a:rPr lang="en-US" sz="3600" dirty="0">
                <a:latin typeface="+mj-lt"/>
              </a:rPr>
              <a:t>T score do -1 SD</a:t>
            </a:r>
          </a:p>
          <a:p>
            <a:pPr marL="274320" indent="-274320" eaLnBrk="1" fontAlgn="auto" hangingPunct="1">
              <a:lnSpc>
                <a:spcPct val="130000"/>
              </a:lnSpc>
              <a:spcBef>
                <a:spcPct val="30000"/>
              </a:spcBef>
              <a:spcAft>
                <a:spcPts val="0"/>
              </a:spcAft>
              <a:buClr>
                <a:schemeClr val="tx1"/>
              </a:buClr>
              <a:buFont typeface="Wingdings 2"/>
              <a:buChar char=""/>
              <a:defRPr/>
            </a:pPr>
            <a:r>
              <a:rPr lang="en-US" sz="3600" dirty="0" err="1" smtClean="0">
                <a:latin typeface="+mj-lt"/>
              </a:rPr>
              <a:t>osteopenija</a:t>
            </a:r>
            <a:r>
              <a:rPr lang="en-US" sz="3600" dirty="0" smtClean="0">
                <a:latin typeface="+mj-lt"/>
              </a:rPr>
              <a:t> </a:t>
            </a:r>
            <a:r>
              <a:rPr lang="en-US" sz="3600" dirty="0">
                <a:latin typeface="+mj-lt"/>
              </a:rPr>
              <a:t>→</a:t>
            </a:r>
            <a:r>
              <a:rPr lang="hr-HR" sz="3600" dirty="0">
                <a:latin typeface="+mj-lt"/>
              </a:rPr>
              <a:t> </a:t>
            </a:r>
            <a:r>
              <a:rPr lang="en-US" sz="3600" dirty="0">
                <a:latin typeface="+mj-lt"/>
              </a:rPr>
              <a:t>T score -1 do -2,5 SD</a:t>
            </a:r>
          </a:p>
          <a:p>
            <a:pPr marL="274320" indent="-274320" eaLnBrk="1" fontAlgn="auto" hangingPunct="1">
              <a:lnSpc>
                <a:spcPct val="130000"/>
              </a:lnSpc>
              <a:spcBef>
                <a:spcPct val="30000"/>
              </a:spcBef>
              <a:spcAft>
                <a:spcPts val="0"/>
              </a:spcAft>
              <a:buClr>
                <a:schemeClr val="tx1"/>
              </a:buClr>
              <a:buFont typeface="Wingdings 2"/>
              <a:buChar char=""/>
              <a:defRPr/>
            </a:pPr>
            <a:r>
              <a:rPr lang="en-US" sz="3600" dirty="0" err="1" smtClean="0">
                <a:latin typeface="+mj-lt"/>
              </a:rPr>
              <a:t>osteoporoza</a:t>
            </a:r>
            <a:r>
              <a:rPr lang="en-US" sz="3600" dirty="0" smtClean="0">
                <a:latin typeface="+mj-lt"/>
              </a:rPr>
              <a:t> </a:t>
            </a:r>
            <a:r>
              <a:rPr lang="en-US" sz="3600" dirty="0">
                <a:latin typeface="+mj-lt"/>
              </a:rPr>
              <a:t>→</a:t>
            </a:r>
            <a:r>
              <a:rPr lang="hr-HR" sz="3600" dirty="0">
                <a:latin typeface="+mj-lt"/>
              </a:rPr>
              <a:t> </a:t>
            </a:r>
            <a:r>
              <a:rPr lang="en-US" sz="3600" dirty="0">
                <a:latin typeface="+mj-lt"/>
              </a:rPr>
              <a:t>T score &lt;</a:t>
            </a:r>
            <a:r>
              <a:rPr lang="hr-HR" sz="3600" dirty="0">
                <a:latin typeface="+mj-lt"/>
              </a:rPr>
              <a:t> </a:t>
            </a:r>
            <a:r>
              <a:rPr lang="en-US" sz="3600" dirty="0">
                <a:latin typeface="+mj-lt"/>
              </a:rPr>
              <a:t>-2,5</a:t>
            </a:r>
            <a:r>
              <a:rPr lang="hr-HR" sz="3600" dirty="0">
                <a:latin typeface="+mj-lt"/>
              </a:rPr>
              <a:t> SD</a:t>
            </a:r>
            <a:endParaRPr lang="en-US" sz="3600" dirty="0">
              <a:latin typeface="+mj-lt"/>
            </a:endParaRPr>
          </a:p>
          <a:p>
            <a:pPr marL="274320" indent="-274320" eaLnBrk="1" fontAlgn="auto" hangingPunct="1">
              <a:lnSpc>
                <a:spcPct val="130000"/>
              </a:lnSpc>
              <a:spcBef>
                <a:spcPct val="30000"/>
              </a:spcBef>
              <a:spcAft>
                <a:spcPts val="0"/>
              </a:spcAft>
              <a:buClr>
                <a:schemeClr val="tx1"/>
              </a:buClr>
              <a:buFont typeface="Wingdings 2"/>
              <a:buChar char=""/>
              <a:defRPr/>
            </a:pPr>
            <a:r>
              <a:rPr lang="en-US" sz="3600" dirty="0" err="1" smtClean="0">
                <a:latin typeface="+mj-lt"/>
              </a:rPr>
              <a:t>teška</a:t>
            </a:r>
            <a:r>
              <a:rPr lang="en-US" sz="3600" dirty="0" smtClean="0">
                <a:latin typeface="+mj-lt"/>
              </a:rPr>
              <a:t> </a:t>
            </a:r>
            <a:r>
              <a:rPr lang="en-US" sz="3600" dirty="0" err="1">
                <a:latin typeface="+mj-lt"/>
              </a:rPr>
              <a:t>osteoporoza</a:t>
            </a:r>
            <a:r>
              <a:rPr lang="en-US" sz="3600" dirty="0">
                <a:latin typeface="+mj-lt"/>
              </a:rPr>
              <a:t> →</a:t>
            </a:r>
            <a:r>
              <a:rPr lang="hr-HR" sz="3600" dirty="0">
                <a:latin typeface="+mj-lt"/>
              </a:rPr>
              <a:t> </a:t>
            </a:r>
            <a:r>
              <a:rPr lang="en-US" sz="3600" dirty="0" err="1">
                <a:latin typeface="+mj-lt"/>
              </a:rPr>
              <a:t>prelom</a:t>
            </a:r>
            <a:r>
              <a:rPr lang="hr-HR" sz="3600" dirty="0">
                <a:latin typeface="+mj-lt"/>
              </a:rPr>
              <a:t> na slabu  traumu</a:t>
            </a:r>
            <a:endParaRPr lang="en-US" sz="3600" dirty="0">
              <a:latin typeface="+mj-lt"/>
            </a:endParaRPr>
          </a:p>
          <a:p>
            <a:pPr marL="274320" indent="-274320" eaLnBrk="1" fontAlgn="auto" hangingPunct="1">
              <a:spcAft>
                <a:spcPts val="0"/>
              </a:spcAft>
              <a:buClr>
                <a:schemeClr val="tx1"/>
              </a:buClr>
              <a:buFont typeface="Wingdings" pitchFamily="2" charset="2"/>
              <a:buChar char="Ø"/>
              <a:defRPr/>
            </a:pPr>
            <a:endParaRPr lang="hr-HR" dirty="0"/>
          </a:p>
        </p:txBody>
      </p:sp>
      <p:sp>
        <p:nvSpPr>
          <p:cNvPr id="755715" name="Rectangle 4"/>
          <p:cNvSpPr>
            <a:spLocks noChangeArrowheads="1"/>
          </p:cNvSpPr>
          <p:nvPr/>
        </p:nvSpPr>
        <p:spPr bwMode="auto">
          <a:xfrm>
            <a:off x="468313" y="1341438"/>
            <a:ext cx="8120062" cy="63500"/>
          </a:xfrm>
          <a:prstGeom prst="rect">
            <a:avLst/>
          </a:prstGeom>
          <a:solidFill>
            <a:srgbClr val="FFCC00"/>
          </a:solidFill>
          <a:ln w="9525" algn="ctr">
            <a:noFill/>
            <a:miter lim="800000"/>
            <a:headEnd type="none" w="sm" len="sm"/>
            <a:tailEnd type="none" w="sm" len="sm"/>
          </a:ln>
        </p:spPr>
        <p:txBody>
          <a:bodyPr wrap="none" anchor="ctr"/>
          <a:lstStyle/>
          <a:p>
            <a:endParaRPr lang="bs-Latn-BA"/>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6737" name="Rectangle 2"/>
          <p:cNvSpPr>
            <a:spLocks noGrp="1"/>
          </p:cNvSpPr>
          <p:nvPr>
            <p:ph type="title"/>
          </p:nvPr>
        </p:nvSpPr>
        <p:spPr/>
        <p:txBody>
          <a:bodyPr/>
          <a:lstStyle/>
          <a:p>
            <a:r>
              <a:rPr lang="bs-Latn-BA" smtClean="0">
                <a:solidFill>
                  <a:srgbClr val="FFCC00"/>
                </a:solidFill>
              </a:rPr>
              <a:t>Ciljevi liječenja osteoporoze</a:t>
            </a:r>
            <a:r>
              <a:rPr lang="bs-Latn-BA" smtClean="0"/>
              <a:t> </a:t>
            </a:r>
            <a:endParaRPr lang="en-US" smtClean="0"/>
          </a:p>
        </p:txBody>
      </p:sp>
      <p:sp>
        <p:nvSpPr>
          <p:cNvPr id="756738" name="Rectangle 3"/>
          <p:cNvSpPr>
            <a:spLocks noGrp="1"/>
          </p:cNvSpPr>
          <p:nvPr>
            <p:ph type="body" idx="1"/>
          </p:nvPr>
        </p:nvSpPr>
        <p:spPr/>
        <p:txBody>
          <a:bodyPr/>
          <a:lstStyle/>
          <a:p>
            <a:r>
              <a:rPr lang="bs-Latn-BA" sz="3200" smtClean="0"/>
              <a:t>Prevencija prijeloma</a:t>
            </a:r>
          </a:p>
          <a:p>
            <a:r>
              <a:rPr lang="bs-Latn-BA" sz="3200" smtClean="0"/>
              <a:t>Stabilizacija  i povećanje gustoće  koštane mase</a:t>
            </a:r>
          </a:p>
          <a:p>
            <a:r>
              <a:rPr lang="bs-Latn-BA" sz="3200" smtClean="0"/>
              <a:t>Uklanjanje simptoma prijeloma i deformiteta kosti</a:t>
            </a:r>
          </a:p>
          <a:p>
            <a:r>
              <a:rPr lang="bs-Latn-BA" sz="3200" smtClean="0"/>
              <a:t>Unapređenje i očuvanje  funkcionalne  sposobnosti</a:t>
            </a:r>
            <a:r>
              <a:rPr lang="bs-Latn-BA" smtClean="0"/>
              <a:t> </a:t>
            </a:r>
            <a:endParaRPr lang="en-US" smtClean="0"/>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61" name="Rectangle 2"/>
          <p:cNvSpPr>
            <a:spLocks noGrp="1" noChangeArrowheads="1"/>
          </p:cNvSpPr>
          <p:nvPr>
            <p:ph type="title"/>
          </p:nvPr>
        </p:nvSpPr>
        <p:spPr>
          <a:xfrm>
            <a:off x="471488" y="196850"/>
            <a:ext cx="8229600" cy="1143000"/>
          </a:xfrm>
        </p:spPr>
        <p:txBody>
          <a:bodyPr/>
          <a:lstStyle/>
          <a:p>
            <a:pPr algn="ctr" eaLnBrk="1" hangingPunct="1"/>
            <a:r>
              <a:rPr lang="hr-HR" smtClean="0">
                <a:solidFill>
                  <a:srgbClr val="FFC000"/>
                </a:solidFill>
              </a:rPr>
              <a:t>Liječenje osteoporoze</a:t>
            </a:r>
            <a:endParaRPr lang="en-US" smtClean="0">
              <a:solidFill>
                <a:srgbClr val="FFC000"/>
              </a:solidFill>
            </a:endParaRPr>
          </a:p>
        </p:txBody>
      </p:sp>
      <p:sp>
        <p:nvSpPr>
          <p:cNvPr id="757762" name="Rectangle 3"/>
          <p:cNvSpPr>
            <a:spLocks noGrp="1" noChangeArrowheads="1"/>
          </p:cNvSpPr>
          <p:nvPr>
            <p:ph idx="1"/>
          </p:nvPr>
        </p:nvSpPr>
        <p:spPr>
          <a:xfrm>
            <a:off x="457200" y="1566863"/>
            <a:ext cx="8229600" cy="4757737"/>
          </a:xfrm>
        </p:spPr>
        <p:txBody>
          <a:bodyPr/>
          <a:lstStyle/>
          <a:p>
            <a:pPr eaLnBrk="1" hangingPunct="1"/>
            <a:endParaRPr lang="hr-HR" smtClean="0"/>
          </a:p>
          <a:p>
            <a:pPr eaLnBrk="1" hangingPunct="1"/>
            <a:r>
              <a:rPr lang="hr-HR" sz="3200" smtClean="0"/>
              <a:t>Nefarmakološki postupci </a:t>
            </a:r>
          </a:p>
          <a:p>
            <a:pPr eaLnBrk="1" hangingPunct="1">
              <a:buFont typeface="Zapf Dingbats"/>
              <a:buNone/>
            </a:pPr>
            <a:r>
              <a:rPr lang="hr-HR" sz="2400" smtClean="0"/>
              <a:t>	(fizička aktivnost, zdrava ishrana, nadomjesna terapija Ca i vit. D 3, fizikalna terapija i rehabilitacija)</a:t>
            </a:r>
          </a:p>
          <a:p>
            <a:pPr eaLnBrk="1" hangingPunct="1">
              <a:buFont typeface="Zapf Dingbats"/>
              <a:buNone/>
            </a:pPr>
            <a:endParaRPr lang="hr-HR" sz="2400" smtClean="0"/>
          </a:p>
          <a:p>
            <a:pPr eaLnBrk="1" hangingPunct="1"/>
            <a:r>
              <a:rPr lang="hr-HR" sz="3200" smtClean="0"/>
              <a:t>Farmakološki postupci</a:t>
            </a:r>
          </a:p>
          <a:p>
            <a:pPr eaLnBrk="1" hangingPunct="1"/>
            <a:endParaRPr lang="hr-HR" sz="3200" smtClean="0"/>
          </a:p>
          <a:p>
            <a:pPr eaLnBrk="1" hangingPunct="1"/>
            <a:r>
              <a:rPr lang="hr-HR" sz="3200" smtClean="0"/>
              <a:t>Operativni zahvati</a:t>
            </a:r>
            <a:endParaRPr lang="en-US" sz="3200" smtClean="0"/>
          </a:p>
        </p:txBody>
      </p:sp>
      <p:sp>
        <p:nvSpPr>
          <p:cNvPr id="757763" name="Rectangle 4"/>
          <p:cNvSpPr>
            <a:spLocks noChangeArrowheads="1"/>
          </p:cNvSpPr>
          <p:nvPr/>
        </p:nvSpPr>
        <p:spPr bwMode="auto">
          <a:xfrm>
            <a:off x="541338" y="1401763"/>
            <a:ext cx="8120062" cy="63500"/>
          </a:xfrm>
          <a:prstGeom prst="rect">
            <a:avLst/>
          </a:prstGeom>
          <a:solidFill>
            <a:srgbClr val="FFCC00"/>
          </a:solidFill>
          <a:ln w="9525" algn="ctr">
            <a:noFill/>
            <a:miter lim="800000"/>
            <a:headEnd type="none" w="sm" len="sm"/>
            <a:tailEnd type="none" w="sm" len="sm"/>
          </a:ln>
        </p:spPr>
        <p:txBody>
          <a:bodyPr wrap="none" anchor="ctr"/>
          <a:lstStyle/>
          <a:p>
            <a:endParaRPr lang="bs-Latn-BA"/>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537028"/>
            <a:ext cx="7851648" cy="1828800"/>
          </a:xfrm>
        </p:spPr>
        <p:txBody>
          <a:bodyPr/>
          <a:lstStyle/>
          <a:p>
            <a:pPr algn="ctr" eaLnBrk="1" fontAlgn="auto" hangingPunct="1">
              <a:spcAft>
                <a:spcPts val="0"/>
              </a:spcAft>
              <a:defRPr/>
            </a:pPr>
            <a:r>
              <a:rPr lang="bs-Latn-BA" sz="4400" dirty="0" smtClean="0">
                <a:solidFill>
                  <a:srgbClr val="FFCC00"/>
                </a:solidFill>
              </a:rPr>
              <a:t>FARMAKOlOŠKI POSTUPCI</a:t>
            </a:r>
            <a:endParaRPr lang="bs-Latn-BA" sz="4400" dirty="0">
              <a:solidFill>
                <a:srgbClr val="FFCC00"/>
              </a:solidFill>
            </a:endParaRPr>
          </a:p>
        </p:txBody>
      </p:sp>
      <p:sp>
        <p:nvSpPr>
          <p:cNvPr id="758786" name="Subtitle 2"/>
          <p:cNvSpPr>
            <a:spLocks noGrp="1"/>
          </p:cNvSpPr>
          <p:nvPr>
            <p:ph type="subTitle" idx="1"/>
          </p:nvPr>
        </p:nvSpPr>
        <p:spPr>
          <a:xfrm>
            <a:off x="333375" y="1625600"/>
            <a:ext cx="8097838" cy="4992688"/>
          </a:xfrm>
        </p:spPr>
        <p:txBody>
          <a:bodyPr/>
          <a:lstStyle/>
          <a:p>
            <a:pPr marR="0" algn="l" eaLnBrk="1" hangingPunct="1">
              <a:lnSpc>
                <a:spcPct val="80000"/>
              </a:lnSpc>
              <a:buFont typeface="Arial" charset="0"/>
              <a:buChar char="•"/>
            </a:pPr>
            <a:r>
              <a:rPr lang="bs-Latn-BA" sz="2000" dirty="0" smtClean="0">
                <a:solidFill>
                  <a:srgbClr val="FFCC00"/>
                </a:solidFill>
                <a:latin typeface="Calibri" pitchFamily="34" charset="0"/>
              </a:rPr>
              <a:t>ANTIRESORPTIVNI LIJEKOVI / BIFOSFONATI/</a:t>
            </a:r>
          </a:p>
          <a:p>
            <a:pPr marR="0" algn="l" eaLnBrk="1" hangingPunct="1">
              <a:lnSpc>
                <a:spcPct val="80000"/>
              </a:lnSpc>
            </a:pPr>
            <a:r>
              <a:rPr lang="bs-Latn-BA" sz="2000" dirty="0" smtClean="0">
                <a:solidFill>
                  <a:srgbClr val="20C9F8"/>
                </a:solidFill>
                <a:latin typeface="Calibri" pitchFamily="34" charset="0"/>
              </a:rPr>
              <a:t>ORALANA PRIMJENA :</a:t>
            </a:r>
          </a:p>
          <a:p>
            <a:pPr marR="0" algn="l" eaLnBrk="1" hangingPunct="1">
              <a:lnSpc>
                <a:spcPct val="80000"/>
              </a:lnSpc>
            </a:pPr>
            <a:r>
              <a:rPr lang="bs-Latn-BA" sz="2000" dirty="0" smtClean="0">
                <a:latin typeface="Calibri" pitchFamily="34" charset="0"/>
              </a:rPr>
              <a:t>ALENDRONATE (FOSAMAX-T)-70 mg nedeljno</a:t>
            </a:r>
          </a:p>
          <a:p>
            <a:pPr marR="0" algn="l" eaLnBrk="1" hangingPunct="1">
              <a:lnSpc>
                <a:spcPct val="80000"/>
              </a:lnSpc>
            </a:pPr>
            <a:r>
              <a:rPr lang="bs-Latn-BA" sz="2000" dirty="0" smtClean="0">
                <a:latin typeface="Calibri" pitchFamily="34" charset="0"/>
              </a:rPr>
              <a:t>RISENDRONATE (ACTONEL)-35 mg nedeljno</a:t>
            </a:r>
          </a:p>
          <a:p>
            <a:pPr marR="0" algn="l" eaLnBrk="1" hangingPunct="1">
              <a:lnSpc>
                <a:spcPct val="80000"/>
              </a:lnSpc>
            </a:pPr>
            <a:r>
              <a:rPr lang="bs-Latn-BA" sz="2000" dirty="0" smtClean="0">
                <a:solidFill>
                  <a:srgbClr val="20C9F8"/>
                </a:solidFill>
                <a:latin typeface="Calibri" pitchFamily="34" charset="0"/>
              </a:rPr>
              <a:t>I.V. PRIMJENA:</a:t>
            </a:r>
          </a:p>
          <a:p>
            <a:pPr marR="0" algn="l" eaLnBrk="1" hangingPunct="1">
              <a:lnSpc>
                <a:spcPct val="80000"/>
              </a:lnSpc>
            </a:pPr>
            <a:r>
              <a:rPr lang="bs-Latn-BA" sz="2000" dirty="0" smtClean="0">
                <a:latin typeface="Calibri" pitchFamily="34" charset="0"/>
              </a:rPr>
              <a:t>IBANDRONATE (BONVIVA)- 3 mg infuzija svaka 3 mjeseca</a:t>
            </a:r>
          </a:p>
          <a:p>
            <a:pPr marR="0" algn="l" eaLnBrk="1" hangingPunct="1">
              <a:lnSpc>
                <a:spcPct val="80000"/>
              </a:lnSpc>
            </a:pPr>
            <a:r>
              <a:rPr lang="bs-Latn-BA" sz="2000" dirty="0" smtClean="0">
                <a:latin typeface="Calibri" pitchFamily="34" charset="0"/>
              </a:rPr>
              <a:t>PAMIDRONATE (AREDIA)- 30 mg infuzija svaka 3 mjeseca</a:t>
            </a:r>
          </a:p>
          <a:p>
            <a:pPr marR="0" algn="l" eaLnBrk="1" hangingPunct="1">
              <a:lnSpc>
                <a:spcPct val="80000"/>
              </a:lnSpc>
            </a:pPr>
            <a:endParaRPr lang="bs-Latn-BA" sz="2000" dirty="0" smtClean="0">
              <a:latin typeface="Calibri" pitchFamily="34" charset="0"/>
            </a:endParaRPr>
          </a:p>
          <a:p>
            <a:pPr marR="0" algn="l" eaLnBrk="1" hangingPunct="1">
              <a:lnSpc>
                <a:spcPct val="80000"/>
              </a:lnSpc>
            </a:pPr>
            <a:r>
              <a:rPr lang="bs-Latn-BA" sz="2000" dirty="0" smtClean="0">
                <a:latin typeface="Calibri" pitchFamily="34" charset="0"/>
              </a:rPr>
              <a:t>ZOLENDRONATE(ACLASTA)- 5 mg infuzija jednom godišnje</a:t>
            </a:r>
          </a:p>
          <a:p>
            <a:pPr marR="0" algn="ctr" eaLnBrk="1" hangingPunct="1">
              <a:lnSpc>
                <a:spcPct val="80000"/>
              </a:lnSpc>
            </a:pPr>
            <a:endParaRPr lang="bs-Latn-BA" sz="2000" dirty="0" smtClean="0">
              <a:latin typeface="Calibri" pitchFamily="34" charset="0"/>
            </a:endParaRPr>
          </a:p>
          <a:p>
            <a:pPr marR="0" algn="l" eaLnBrk="1" hangingPunct="1">
              <a:lnSpc>
                <a:spcPct val="80000"/>
              </a:lnSpc>
              <a:buFont typeface="Arial" charset="0"/>
              <a:buChar char="•"/>
            </a:pPr>
            <a:r>
              <a:rPr lang="bs-Latn-BA" sz="2000" dirty="0" smtClean="0">
                <a:solidFill>
                  <a:srgbClr val="FFCC00"/>
                </a:solidFill>
                <a:latin typeface="Calibri" pitchFamily="34" charset="0"/>
              </a:rPr>
              <a:t>HORMONSKO NADOMJESNO LIJEČENJE /HNL/-Novofem</a:t>
            </a:r>
          </a:p>
          <a:p>
            <a:pPr marR="0" algn="l" eaLnBrk="1" hangingPunct="1">
              <a:lnSpc>
                <a:spcPct val="80000"/>
              </a:lnSpc>
              <a:buFont typeface="Arial" charset="0"/>
              <a:buChar char="•"/>
            </a:pPr>
            <a:r>
              <a:rPr lang="bs-Latn-BA" sz="2000" dirty="0" smtClean="0">
                <a:solidFill>
                  <a:srgbClr val="FFCC00"/>
                </a:solidFill>
                <a:latin typeface="Calibri" pitchFamily="34" charset="0"/>
              </a:rPr>
              <a:t>SELEKTIVNI MODULATORI ESTROGENSKIH RECEPTORA(SERM)-Raloxifen-Evista</a:t>
            </a:r>
          </a:p>
          <a:p>
            <a:pPr marR="0" algn="l" eaLnBrk="1" hangingPunct="1">
              <a:lnSpc>
                <a:spcPct val="80000"/>
              </a:lnSpc>
              <a:buFont typeface="Arial" charset="0"/>
              <a:buChar char="•"/>
            </a:pPr>
            <a:r>
              <a:rPr lang="bs-Latn-BA" sz="2000" dirty="0" smtClean="0">
                <a:solidFill>
                  <a:srgbClr val="FFCC00"/>
                </a:solidFill>
                <a:latin typeface="Calibri" pitchFamily="34" charset="0"/>
              </a:rPr>
              <a:t>KALCITONIN / Miacalcic, sprej, injekcije /</a:t>
            </a:r>
          </a:p>
          <a:p>
            <a:pPr marR="0" algn="l" eaLnBrk="1" hangingPunct="1">
              <a:lnSpc>
                <a:spcPct val="80000"/>
              </a:lnSpc>
              <a:buFont typeface="Arial" charset="0"/>
              <a:buChar char="•"/>
            </a:pPr>
            <a:r>
              <a:rPr lang="bs-Latn-BA" sz="2000" dirty="0" smtClean="0">
                <a:solidFill>
                  <a:srgbClr val="FFCC00"/>
                </a:solidFill>
                <a:latin typeface="Calibri" pitchFamily="34" charset="0"/>
              </a:rPr>
              <a:t>DENOSUMAB –humano monoklonalno antitijelo–</a:t>
            </a:r>
            <a:r>
              <a:rPr lang="bs-Latn-BA" sz="2400" dirty="0" smtClean="0">
                <a:solidFill>
                  <a:srgbClr val="FFCC00"/>
                </a:solidFill>
                <a:latin typeface="Calibri" pitchFamily="34" charset="0"/>
              </a:rPr>
              <a:t>Prolia</a:t>
            </a:r>
            <a:r>
              <a:rPr lang="bs-Latn-BA" sz="2000" dirty="0" smtClean="0">
                <a:solidFill>
                  <a:srgbClr val="FFCC00"/>
                </a:solidFill>
                <a:latin typeface="Calibri" pitchFamily="34" charset="0"/>
              </a:rPr>
              <a:t> 60mg s.c. na 6 mj.</a:t>
            </a:r>
          </a:p>
          <a:p>
            <a:pPr marR="0" algn="l" eaLnBrk="1" hangingPunct="1">
              <a:lnSpc>
                <a:spcPct val="80000"/>
              </a:lnSpc>
              <a:buFont typeface="Arial" charset="0"/>
              <a:buChar char="•"/>
            </a:pPr>
            <a:r>
              <a:rPr lang="bs-Latn-BA" sz="2000" dirty="0" smtClean="0">
                <a:solidFill>
                  <a:srgbClr val="FFCC00"/>
                </a:solidFill>
                <a:latin typeface="Calibri" pitchFamily="34" charset="0"/>
              </a:rPr>
              <a:t>Stroncij relanat (Osseor)</a:t>
            </a:r>
          </a:p>
          <a:p>
            <a:pPr marR="0" algn="l" eaLnBrk="1" hangingPunct="1">
              <a:lnSpc>
                <a:spcPct val="80000"/>
              </a:lnSpc>
              <a:buFont typeface="Arial" charset="0"/>
              <a:buChar char="•"/>
            </a:pPr>
            <a:r>
              <a:rPr lang="bs-Latn-BA" sz="2000" dirty="0" smtClean="0">
                <a:solidFill>
                  <a:srgbClr val="FFCC00"/>
                </a:solidFill>
                <a:latin typeface="Calibri" pitchFamily="34" charset="0"/>
              </a:rPr>
              <a:t>Teriparatid(Forteo)</a:t>
            </a:r>
          </a:p>
          <a:p>
            <a:pPr marR="0" algn="l" eaLnBrk="1" hangingPunct="1">
              <a:lnSpc>
                <a:spcPct val="80000"/>
              </a:lnSpc>
            </a:pPr>
            <a:endParaRPr lang="bs-Latn-BA" sz="2000" dirty="0" smtClean="0">
              <a:latin typeface="Calibri" pitchFamily="34" charset="0"/>
            </a:endParaRPr>
          </a:p>
          <a:p>
            <a:pPr marR="0" algn="l" eaLnBrk="1" hangingPunct="1">
              <a:lnSpc>
                <a:spcPct val="80000"/>
              </a:lnSpc>
            </a:pPr>
            <a:r>
              <a:rPr lang="bs-Latn-BA" sz="1800" dirty="0" smtClean="0">
                <a:latin typeface="Calibri" pitchFamily="34" charset="0"/>
              </a:rPr>
              <a:t> </a:t>
            </a:r>
          </a:p>
          <a:p>
            <a:pPr marR="0" algn="l" eaLnBrk="1" hangingPunct="1">
              <a:lnSpc>
                <a:spcPct val="80000"/>
              </a:lnSpc>
            </a:pPr>
            <a:endParaRPr lang="bs-Latn-BA" sz="1800" dirty="0" smtClean="0">
              <a:latin typeface="Calibri" pitchFamily="34" charset="0"/>
            </a:endParaRPr>
          </a:p>
          <a:p>
            <a:pPr marR="0" algn="l" eaLnBrk="1" hangingPunct="1">
              <a:lnSpc>
                <a:spcPct val="80000"/>
              </a:lnSpc>
            </a:pPr>
            <a:endParaRPr lang="bs-Latn-BA" sz="500" dirty="0" smtClean="0"/>
          </a:p>
          <a:p>
            <a:pPr marR="0" algn="l" eaLnBrk="1" hangingPunct="1">
              <a:lnSpc>
                <a:spcPct val="80000"/>
              </a:lnSpc>
            </a:pPr>
            <a:endParaRPr lang="bs-Latn-BA" sz="500" dirty="0" smtClean="0"/>
          </a:p>
          <a:p>
            <a:pPr marR="0" algn="l" eaLnBrk="1" hangingPunct="1">
              <a:lnSpc>
                <a:spcPct val="80000"/>
              </a:lnSpc>
            </a:pPr>
            <a:endParaRPr lang="bs-Latn-BA" sz="500" dirty="0" smtClean="0"/>
          </a:p>
          <a:p>
            <a:pPr marR="0" algn="l" eaLnBrk="1" hangingPunct="1">
              <a:lnSpc>
                <a:spcPct val="80000"/>
              </a:lnSpc>
            </a:pPr>
            <a:endParaRPr lang="bs-Latn-BA" sz="500" dirty="0" smtClean="0"/>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1951" y="445879"/>
            <a:ext cx="7931477" cy="1362456"/>
          </a:xfrm>
        </p:spPr>
        <p:txBody>
          <a:bodyPr/>
          <a:lstStyle/>
          <a:p>
            <a:pPr algn="ctr" eaLnBrk="1" fontAlgn="auto" hangingPunct="1">
              <a:spcAft>
                <a:spcPts val="0"/>
              </a:spcAft>
              <a:defRPr/>
            </a:pPr>
            <a:r>
              <a:rPr lang="bs-Latn-BA" sz="4800" smtClean="0">
                <a:solidFill>
                  <a:srgbClr val="FFCC00"/>
                </a:solidFill>
              </a:rPr>
              <a:t>LIJEČENJE OSTEOPOROTIČNIH FRAKTURA  </a:t>
            </a:r>
            <a:endParaRPr lang="bs-Latn-BA" sz="4800">
              <a:solidFill>
                <a:srgbClr val="FFCC00"/>
              </a:solidFill>
            </a:endParaRPr>
          </a:p>
        </p:txBody>
      </p:sp>
      <p:sp>
        <p:nvSpPr>
          <p:cNvPr id="759810" name="Text Placeholder 2"/>
          <p:cNvSpPr>
            <a:spLocks noGrp="1"/>
          </p:cNvSpPr>
          <p:nvPr>
            <p:ph type="body" idx="1"/>
          </p:nvPr>
        </p:nvSpPr>
        <p:spPr>
          <a:xfrm>
            <a:off x="487363" y="2308225"/>
            <a:ext cx="8032750" cy="3714750"/>
          </a:xfrm>
        </p:spPr>
        <p:txBody>
          <a:bodyPr/>
          <a:lstStyle/>
          <a:p>
            <a:pPr eaLnBrk="1" hangingPunct="1">
              <a:buFont typeface="Arial" charset="0"/>
              <a:buChar char="•"/>
            </a:pPr>
            <a:r>
              <a:rPr lang="bs-Latn-BA" sz="3700" smtClean="0">
                <a:latin typeface="Calibri" pitchFamily="34" charset="0"/>
              </a:rPr>
              <a:t>BRZI HIRUŠKI TRETMAN / 24-48h/</a:t>
            </a:r>
          </a:p>
          <a:p>
            <a:pPr eaLnBrk="1" hangingPunct="1">
              <a:buFont typeface="Arial" charset="0"/>
              <a:buChar char="•"/>
            </a:pPr>
            <a:r>
              <a:rPr lang="bs-Latn-BA" sz="3700" smtClean="0">
                <a:latin typeface="Calibri" pitchFamily="34" charset="0"/>
              </a:rPr>
              <a:t>RANA MOBILIZACIJA</a:t>
            </a:r>
          </a:p>
          <a:p>
            <a:pPr eaLnBrk="1" hangingPunct="1">
              <a:buFont typeface="Arial" charset="0"/>
              <a:buChar char="•"/>
            </a:pPr>
            <a:r>
              <a:rPr lang="bs-Latn-BA" sz="3700" smtClean="0">
                <a:latin typeface="Calibri" pitchFamily="34" charset="0"/>
              </a:rPr>
              <a:t> DVT PROFILAKSA </a:t>
            </a:r>
          </a:p>
          <a:p>
            <a:pPr eaLnBrk="1" hangingPunct="1">
              <a:buFont typeface="Arial" charset="0"/>
              <a:buChar char="•"/>
            </a:pPr>
            <a:r>
              <a:rPr lang="bs-Latn-BA" sz="3700" smtClean="0">
                <a:latin typeface="Calibri" pitchFamily="34" charset="0"/>
              </a:rPr>
              <a:t>BRZI POVRATAK U NORMALNE  ŽIVOTNE AKTIVNOSTI</a:t>
            </a: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36599" y="-413657"/>
            <a:ext cx="7851648" cy="1828800"/>
          </a:xfrm>
        </p:spPr>
        <p:txBody>
          <a:bodyPr/>
          <a:lstStyle/>
          <a:p>
            <a:pPr algn="ctr" eaLnBrk="1" fontAlgn="auto" hangingPunct="1">
              <a:spcAft>
                <a:spcPts val="0"/>
              </a:spcAft>
              <a:defRPr/>
            </a:pPr>
            <a:r>
              <a:rPr lang="bs-Latn-BA" sz="4000" dirty="0" smtClean="0">
                <a:solidFill>
                  <a:srgbClr val="FFC000"/>
                </a:solidFill>
              </a:rPr>
              <a:t>GENERALNI PRINCIPI TRETMANA OSTEOPOROTIČNIH FRAKTURA</a:t>
            </a:r>
            <a:endParaRPr lang="bs-Latn-BA" sz="4000" dirty="0">
              <a:solidFill>
                <a:srgbClr val="FFC000"/>
              </a:solidFill>
            </a:endParaRPr>
          </a:p>
        </p:txBody>
      </p:sp>
      <p:sp>
        <p:nvSpPr>
          <p:cNvPr id="760834" name="Subtitle 2"/>
          <p:cNvSpPr>
            <a:spLocks noGrp="1"/>
          </p:cNvSpPr>
          <p:nvPr>
            <p:ph type="subTitle" idx="1"/>
          </p:nvPr>
        </p:nvSpPr>
        <p:spPr>
          <a:xfrm>
            <a:off x="533400" y="1450975"/>
            <a:ext cx="7854950" cy="4992688"/>
          </a:xfrm>
        </p:spPr>
        <p:txBody>
          <a:bodyPr/>
          <a:lstStyle/>
          <a:p>
            <a:pPr marR="0" algn="l" eaLnBrk="1" hangingPunct="1">
              <a:buFont typeface="Arial" charset="0"/>
              <a:buChar char="•"/>
            </a:pPr>
            <a:r>
              <a:rPr lang="bs-Latn-BA" sz="3600" smtClean="0"/>
              <a:t>Fiksacija sa tehnikama relativne stabilnosti</a:t>
            </a:r>
          </a:p>
          <a:p>
            <a:pPr marR="0" algn="l" eaLnBrk="1" hangingPunct="1">
              <a:buFont typeface="Arial" charset="0"/>
              <a:buChar char="•"/>
            </a:pPr>
            <a:r>
              <a:rPr lang="bs-Latn-BA" sz="3600" smtClean="0"/>
              <a:t>Premoštenje i potpora</a:t>
            </a:r>
          </a:p>
          <a:p>
            <a:pPr marR="0" algn="l" eaLnBrk="1" hangingPunct="1">
              <a:buFont typeface="Arial" charset="0"/>
              <a:buChar char="•"/>
            </a:pPr>
            <a:r>
              <a:rPr lang="bs-Latn-BA" sz="3600" smtClean="0"/>
              <a:t>Angularni stabilni implantati</a:t>
            </a:r>
          </a:p>
          <a:p>
            <a:pPr marR="0" algn="l" eaLnBrk="1" hangingPunct="1">
              <a:buFont typeface="Arial" charset="0"/>
              <a:buChar char="•"/>
            </a:pPr>
            <a:r>
              <a:rPr lang="bs-Latn-BA" sz="3600" smtClean="0"/>
              <a:t>Intramedularni  nail</a:t>
            </a:r>
          </a:p>
          <a:p>
            <a:pPr marR="0" algn="l" eaLnBrk="1" hangingPunct="1">
              <a:buFont typeface="Arial" charset="0"/>
              <a:buChar char="•"/>
            </a:pPr>
            <a:r>
              <a:rPr lang="bs-Latn-BA" sz="3600" smtClean="0"/>
              <a:t>Kontrolisana impakcija</a:t>
            </a:r>
          </a:p>
          <a:p>
            <a:pPr marR="0" algn="l" eaLnBrk="1" hangingPunct="1">
              <a:buFont typeface="Arial" charset="0"/>
              <a:buChar char="•"/>
            </a:pPr>
            <a:r>
              <a:rPr lang="bs-Latn-BA" sz="3600" smtClean="0"/>
              <a:t>Koštana augmentacija i</a:t>
            </a:r>
          </a:p>
          <a:p>
            <a:pPr marR="0" algn="l" eaLnBrk="1" hangingPunct="1">
              <a:buFont typeface="Arial" charset="0"/>
              <a:buChar char="•"/>
            </a:pPr>
            <a:r>
              <a:rPr lang="bs-Latn-BA" sz="3600" smtClean="0"/>
              <a:t>Zamjena zgloba </a:t>
            </a:r>
          </a:p>
          <a:p>
            <a:pPr marR="0" algn="l" eaLnBrk="1" hangingPunct="1">
              <a:buFont typeface="Arial" charset="0"/>
              <a:buChar char="•"/>
            </a:pPr>
            <a:endParaRPr lang="bs-Latn-BA" smtClean="0"/>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1857" name="Subtitle 2"/>
          <p:cNvSpPr>
            <a:spLocks noGrp="1"/>
          </p:cNvSpPr>
          <p:nvPr>
            <p:ph type="subTitle" idx="1"/>
          </p:nvPr>
        </p:nvSpPr>
        <p:spPr>
          <a:xfrm>
            <a:off x="635000" y="1514475"/>
            <a:ext cx="7854950" cy="5343525"/>
          </a:xfrm>
        </p:spPr>
        <p:txBody>
          <a:bodyPr/>
          <a:lstStyle/>
          <a:p>
            <a:pPr marR="0" algn="l" eaLnBrk="1" hangingPunct="1">
              <a:buFont typeface="Arial" charset="0"/>
              <a:buChar char="•"/>
            </a:pPr>
            <a:r>
              <a:rPr lang="bs-Latn-BA" sz="2800" smtClean="0"/>
              <a:t>PHILOS /prox. humeral internal locked system/ -za prox. humerus</a:t>
            </a:r>
          </a:p>
          <a:p>
            <a:pPr marR="0" algn="l" eaLnBrk="1" hangingPunct="1">
              <a:buFont typeface="Arial" charset="0"/>
              <a:buChar char="•"/>
            </a:pPr>
            <a:r>
              <a:rPr lang="bs-Latn-BA" sz="2800" smtClean="0"/>
              <a:t>Artroplastika za artikularne prelome i neke metafizealne prelome </a:t>
            </a:r>
          </a:p>
          <a:p>
            <a:pPr marR="0" algn="l" eaLnBrk="1" hangingPunct="1">
              <a:buFont typeface="Arial" charset="0"/>
              <a:buChar char="•"/>
            </a:pPr>
            <a:r>
              <a:rPr lang="bs-Latn-BA" sz="2800" smtClean="0"/>
              <a:t>Intramedulani  nail i DHS  za proksimalni femur</a:t>
            </a:r>
          </a:p>
          <a:p>
            <a:pPr marR="0" algn="l" eaLnBrk="1" hangingPunct="1">
              <a:buFont typeface="Arial" charset="0"/>
              <a:buChar char="•"/>
            </a:pPr>
            <a:r>
              <a:rPr lang="bs-Latn-BA" sz="2800" smtClean="0"/>
              <a:t>LISS /less invasive stabilization system/-za distalni femur i proksimalnu tibiju</a:t>
            </a:r>
          </a:p>
          <a:p>
            <a:pPr marR="0" algn="l" eaLnBrk="1" hangingPunct="1">
              <a:buFont typeface="Arial" charset="0"/>
              <a:buChar char="•"/>
            </a:pPr>
            <a:r>
              <a:rPr lang="bs-Latn-BA" sz="2800" smtClean="0"/>
              <a:t>Augmentacija sa  koštanim  cementom od kalcijum fosfata i sulfata sa defektima u metafizama </a:t>
            </a:r>
          </a:p>
          <a:p>
            <a:pPr marR="0"/>
            <a:endParaRPr lang="bs-Latn-BA" sz="2800" smtClean="0"/>
          </a:p>
        </p:txBody>
      </p:sp>
      <p:sp>
        <p:nvSpPr>
          <p:cNvPr id="4" name="Title 3"/>
          <p:cNvSpPr>
            <a:spLocks noGrp="1"/>
          </p:cNvSpPr>
          <p:nvPr>
            <p:ph type="ctrTitle"/>
          </p:nvPr>
        </p:nvSpPr>
        <p:spPr>
          <a:xfrm>
            <a:off x="1041173" y="-711200"/>
            <a:ext cx="7851648" cy="1828800"/>
          </a:xfrm>
        </p:spPr>
        <p:txBody>
          <a:bodyPr/>
          <a:lstStyle/>
          <a:p>
            <a:pPr algn="ctr">
              <a:defRPr/>
            </a:pPr>
            <a:r>
              <a:rPr lang="bs-Latn-BA" sz="4400" dirty="0" smtClean="0">
                <a:solidFill>
                  <a:srgbClr val="FFC000"/>
                </a:solidFill>
              </a:rPr>
              <a:t>VRSTA FIKSACIONOG MATERIJALA</a:t>
            </a:r>
            <a:endParaRPr lang="bs-Latn-BA" sz="4400" dirty="0">
              <a:solidFill>
                <a:srgbClr val="FFC000"/>
              </a:solidFill>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bs-Latn-BA" dirty="0" smtClean="0"/>
              <a:t>ZADNJA LUKSACIJA RAMENA </a:t>
            </a:r>
            <a:endParaRPr lang="bs-Latn-BA" dirty="0"/>
          </a:p>
        </p:txBody>
      </p:sp>
      <p:sp>
        <p:nvSpPr>
          <p:cNvPr id="3" name="Content Placeholder 2"/>
          <p:cNvSpPr>
            <a:spLocks noGrp="1"/>
          </p:cNvSpPr>
          <p:nvPr>
            <p:ph idx="1"/>
          </p:nvPr>
        </p:nvSpPr>
        <p:spPr/>
        <p:txBody>
          <a:bodyPr/>
          <a:lstStyle/>
          <a:p>
            <a:r>
              <a:rPr lang="hr-HR" altLang="sr-Latn-RS" b="1" dirty="0">
                <a:solidFill>
                  <a:schemeClr val="folHlink"/>
                </a:solidFill>
              </a:rPr>
              <a:t>Preko 60%  primarnih zadnjih luksacija biva  previđeno prilikom prvog  pregleda</a:t>
            </a:r>
            <a:endParaRPr lang="en-GB" altLang="sr-Latn-RS" b="1" dirty="0">
              <a:solidFill>
                <a:schemeClr val="folHlink"/>
              </a:solidFill>
            </a:endParaRPr>
          </a:p>
          <a:p>
            <a:endParaRPr lang="bs-Latn-BA" dirty="0"/>
          </a:p>
        </p:txBody>
      </p:sp>
      <p:pic>
        <p:nvPicPr>
          <p:cNvPr id="4" name="Picture 5" descr="P808019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86000" y="3077307"/>
            <a:ext cx="5008563" cy="304885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174288289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2881" name="Title 1"/>
          <p:cNvSpPr>
            <a:spLocks noGrp="1"/>
          </p:cNvSpPr>
          <p:nvPr>
            <p:ph type="title"/>
          </p:nvPr>
        </p:nvSpPr>
        <p:spPr>
          <a:xfrm>
            <a:off x="601663" y="254000"/>
            <a:ext cx="8229600" cy="1143000"/>
          </a:xfrm>
        </p:spPr>
        <p:txBody>
          <a:bodyPr/>
          <a:lstStyle/>
          <a:p>
            <a:pPr eaLnBrk="1" hangingPunct="1"/>
            <a:r>
              <a:rPr lang="bs-Latn-BA" sz="4000" smtClean="0">
                <a:solidFill>
                  <a:srgbClr val="FFC000"/>
                </a:solidFill>
              </a:rPr>
              <a:t>LIJEČENJA VERTEBRALNIH  PRELOMA</a:t>
            </a:r>
          </a:p>
        </p:txBody>
      </p:sp>
      <p:sp>
        <p:nvSpPr>
          <p:cNvPr id="3" name="Content Placeholder 2"/>
          <p:cNvSpPr>
            <a:spLocks noGrp="1"/>
          </p:cNvSpPr>
          <p:nvPr>
            <p:ph idx="1"/>
          </p:nvPr>
        </p:nvSpPr>
        <p:spPr/>
        <p:txBody>
          <a:bodyPr>
            <a:normAutofit/>
          </a:bodyPr>
          <a:lstStyle/>
          <a:p>
            <a:pPr marL="274320" indent="-274320" eaLnBrk="1" fontAlgn="auto" hangingPunct="1">
              <a:spcAft>
                <a:spcPts val="0"/>
              </a:spcAft>
              <a:buClr>
                <a:schemeClr val="accent3"/>
              </a:buClr>
              <a:buFont typeface="Wingdings 2"/>
              <a:buChar char=""/>
              <a:defRPr/>
            </a:pPr>
            <a:r>
              <a:rPr lang="bs-Latn-BA" sz="4800" dirty="0" smtClean="0">
                <a:latin typeface="+mj-lt"/>
              </a:rPr>
              <a:t>Vertebroplastika</a:t>
            </a:r>
          </a:p>
          <a:p>
            <a:pPr marL="274320" indent="-274320" eaLnBrk="1" fontAlgn="auto" hangingPunct="1">
              <a:spcAft>
                <a:spcPts val="0"/>
              </a:spcAft>
              <a:buClr>
                <a:schemeClr val="accent3"/>
              </a:buClr>
              <a:buFont typeface="Wingdings 2"/>
              <a:buChar char=""/>
              <a:defRPr/>
            </a:pPr>
            <a:endParaRPr lang="bs-Latn-BA" sz="4800" dirty="0" smtClean="0">
              <a:latin typeface="+mj-lt"/>
            </a:endParaRPr>
          </a:p>
          <a:p>
            <a:pPr marL="274320" indent="-274320" eaLnBrk="1" fontAlgn="auto" hangingPunct="1">
              <a:spcAft>
                <a:spcPts val="0"/>
              </a:spcAft>
              <a:buClr>
                <a:schemeClr val="accent3"/>
              </a:buClr>
              <a:buFont typeface="Wingdings 2"/>
              <a:buChar char=""/>
              <a:defRPr/>
            </a:pPr>
            <a:r>
              <a:rPr lang="bs-Latn-BA" sz="4800" dirty="0" smtClean="0">
                <a:latin typeface="+mj-lt"/>
              </a:rPr>
              <a:t>Kyphoplastika</a:t>
            </a:r>
            <a:endParaRPr lang="bs-Latn-BA" sz="4800" dirty="0">
              <a:latin typeface="+mj-lt"/>
            </a:endParaRP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3905" name="Title 1"/>
          <p:cNvSpPr>
            <a:spLocks noGrp="1"/>
          </p:cNvSpPr>
          <p:nvPr>
            <p:ph type="title"/>
          </p:nvPr>
        </p:nvSpPr>
        <p:spPr/>
        <p:txBody>
          <a:bodyPr/>
          <a:lstStyle/>
          <a:p>
            <a:pPr algn="ctr" eaLnBrk="1" hangingPunct="1"/>
            <a:r>
              <a:rPr lang="bs-Latn-BA" sz="3600" smtClean="0">
                <a:solidFill>
                  <a:srgbClr val="FFC000"/>
                </a:solidFill>
              </a:rPr>
              <a:t>LIJEČENJA PRIJELOMA PROKSIMALNOG HUMERUSA</a:t>
            </a:r>
          </a:p>
        </p:txBody>
      </p:sp>
      <p:pic>
        <p:nvPicPr>
          <p:cNvPr id="763906" name="Picture 2" descr="C:\Users\Djozic\Desktop\477-1.jpg"/>
          <p:cNvPicPr>
            <a:picLocks noGrp="1" noChangeAspect="1" noChangeArrowheads="1"/>
          </p:cNvPicPr>
          <p:nvPr>
            <p:ph idx="1"/>
          </p:nvPr>
        </p:nvPicPr>
        <p:blipFill>
          <a:blip r:embed="rId2"/>
          <a:srcRect/>
          <a:stretch>
            <a:fillRect/>
          </a:stretch>
        </p:blipFill>
        <p:spPr>
          <a:xfrm>
            <a:off x="333375" y="1973263"/>
            <a:ext cx="3759200" cy="4311650"/>
          </a:xfrm>
        </p:spPr>
      </p:pic>
      <p:pic>
        <p:nvPicPr>
          <p:cNvPr id="763907" name="Picture 3" descr="C:\Users\Djozic\Desktop\477-2.jpg"/>
          <p:cNvPicPr>
            <a:picLocks noChangeAspect="1" noChangeArrowheads="1"/>
          </p:cNvPicPr>
          <p:nvPr/>
        </p:nvPicPr>
        <p:blipFill>
          <a:blip r:embed="rId3"/>
          <a:srcRect/>
          <a:stretch>
            <a:fillRect/>
          </a:stretch>
        </p:blipFill>
        <p:spPr bwMode="auto">
          <a:xfrm>
            <a:off x="4746625" y="2003425"/>
            <a:ext cx="3932238" cy="435451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4929" name="Title 1"/>
          <p:cNvSpPr>
            <a:spLocks noGrp="1"/>
          </p:cNvSpPr>
          <p:nvPr>
            <p:ph type="title"/>
          </p:nvPr>
        </p:nvSpPr>
        <p:spPr>
          <a:xfrm>
            <a:off x="646113" y="-188913"/>
            <a:ext cx="8229600" cy="1450976"/>
          </a:xfrm>
        </p:spPr>
        <p:txBody>
          <a:bodyPr/>
          <a:lstStyle/>
          <a:p>
            <a:pPr eaLnBrk="1" hangingPunct="1"/>
            <a:r>
              <a:rPr lang="bs-Latn-BA" sz="4400" smtClean="0">
                <a:solidFill>
                  <a:srgbClr val="FFC000"/>
                </a:solidFill>
              </a:rPr>
              <a:t>PRIJELOM DISTALNOG RADIJUSA</a:t>
            </a:r>
          </a:p>
        </p:txBody>
      </p:sp>
      <p:pic>
        <p:nvPicPr>
          <p:cNvPr id="764930" name="Picture 2" descr="C:\Users\Djozic\Desktop\477-5.jpg"/>
          <p:cNvPicPr>
            <a:picLocks noGrp="1" noChangeAspect="1" noChangeArrowheads="1"/>
          </p:cNvPicPr>
          <p:nvPr>
            <p:ph sz="half" idx="1"/>
          </p:nvPr>
        </p:nvPicPr>
        <p:blipFill>
          <a:blip r:embed="rId2"/>
          <a:srcRect/>
          <a:stretch>
            <a:fillRect/>
          </a:stretch>
        </p:blipFill>
        <p:spPr>
          <a:xfrm>
            <a:off x="333375" y="1770063"/>
            <a:ext cx="3976688" cy="4673600"/>
          </a:xfrm>
        </p:spPr>
      </p:pic>
      <p:pic>
        <p:nvPicPr>
          <p:cNvPr id="764931" name="Picture 3" descr="C:\Users\Djozic\Desktop\477-6.jpg"/>
          <p:cNvPicPr>
            <a:picLocks noGrp="1" noChangeAspect="1" noChangeArrowheads="1"/>
          </p:cNvPicPr>
          <p:nvPr>
            <p:ph sz="half" idx="2"/>
          </p:nvPr>
        </p:nvPicPr>
        <p:blipFill>
          <a:blip r:embed="rId3"/>
          <a:srcRect/>
          <a:stretch>
            <a:fillRect/>
          </a:stretch>
        </p:blipFill>
        <p:spPr>
          <a:xfrm>
            <a:off x="4543425" y="1800225"/>
            <a:ext cx="4267200" cy="4659313"/>
          </a:xfrm>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5953" name="Title 1"/>
          <p:cNvSpPr>
            <a:spLocks noGrp="1"/>
          </p:cNvSpPr>
          <p:nvPr>
            <p:ph type="title"/>
          </p:nvPr>
        </p:nvSpPr>
        <p:spPr>
          <a:xfrm>
            <a:off x="457200" y="704850"/>
            <a:ext cx="8229600" cy="1143000"/>
          </a:xfrm>
        </p:spPr>
        <p:txBody>
          <a:bodyPr/>
          <a:lstStyle/>
          <a:p>
            <a:pPr eaLnBrk="1" hangingPunct="1"/>
            <a:r>
              <a:rPr lang="bs-Latn-BA" smtClean="0">
                <a:solidFill>
                  <a:srgbClr val="FFC000"/>
                </a:solidFill>
              </a:rPr>
              <a:t>LIJEČENJA PRIJELOMA KUKA</a:t>
            </a:r>
          </a:p>
        </p:txBody>
      </p:sp>
      <p:sp>
        <p:nvSpPr>
          <p:cNvPr id="765954" name="Text Placeholder 2"/>
          <p:cNvSpPr>
            <a:spLocks noGrp="1"/>
          </p:cNvSpPr>
          <p:nvPr>
            <p:ph type="body" idx="1"/>
          </p:nvPr>
        </p:nvSpPr>
        <p:spPr>
          <a:xfrm>
            <a:off x="457200" y="1855788"/>
            <a:ext cx="4040188" cy="658812"/>
          </a:xfrm>
        </p:spPr>
        <p:txBody>
          <a:bodyPr/>
          <a:lstStyle/>
          <a:p>
            <a:pPr eaLnBrk="1" hangingPunct="1"/>
            <a:endParaRPr lang="bs-Latn-BA" smtClean="0"/>
          </a:p>
        </p:txBody>
      </p:sp>
      <p:sp>
        <p:nvSpPr>
          <p:cNvPr id="765955" name="Text Placeholder 3"/>
          <p:cNvSpPr>
            <a:spLocks noGrp="1"/>
          </p:cNvSpPr>
          <p:nvPr>
            <p:ph type="body" sz="half" idx="3"/>
          </p:nvPr>
        </p:nvSpPr>
        <p:spPr>
          <a:xfrm>
            <a:off x="4645025" y="1860550"/>
            <a:ext cx="4041775" cy="654050"/>
          </a:xfrm>
        </p:spPr>
        <p:txBody>
          <a:bodyPr/>
          <a:lstStyle/>
          <a:p>
            <a:pPr eaLnBrk="1" hangingPunct="1"/>
            <a:endParaRPr lang="bs-Latn-BA" smtClean="0"/>
          </a:p>
        </p:txBody>
      </p:sp>
      <p:pic>
        <p:nvPicPr>
          <p:cNvPr id="765956" name="Picture 2" descr="C:\Users\Djozic\Desktop\478-1.jpg"/>
          <p:cNvPicPr>
            <a:picLocks noGrp="1" noChangeAspect="1" noChangeArrowheads="1"/>
          </p:cNvPicPr>
          <p:nvPr>
            <p:ph sz="quarter" idx="2"/>
          </p:nvPr>
        </p:nvPicPr>
        <p:blipFill>
          <a:blip r:embed="rId2"/>
          <a:srcRect/>
          <a:stretch>
            <a:fillRect/>
          </a:stretch>
        </p:blipFill>
        <p:spPr>
          <a:xfrm>
            <a:off x="217488" y="2060575"/>
            <a:ext cx="4151312" cy="4529138"/>
          </a:xfrm>
        </p:spPr>
      </p:pic>
      <p:pic>
        <p:nvPicPr>
          <p:cNvPr id="765957" name="Picture 3" descr="C:\Users\Djozic\Desktop\478-2.jpg"/>
          <p:cNvPicPr>
            <a:picLocks noGrp="1" noChangeAspect="1" noChangeArrowheads="1"/>
          </p:cNvPicPr>
          <p:nvPr>
            <p:ph sz="quarter" idx="4"/>
          </p:nvPr>
        </p:nvPicPr>
        <p:blipFill>
          <a:blip r:embed="rId3"/>
          <a:srcRect/>
          <a:stretch>
            <a:fillRect/>
          </a:stretch>
        </p:blipFill>
        <p:spPr>
          <a:xfrm>
            <a:off x="4702175" y="2060575"/>
            <a:ext cx="3890963" cy="4484688"/>
          </a:xfrm>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5953" name="Rectangle 4"/>
          <p:cNvSpPr>
            <a:spLocks noGrp="1"/>
          </p:cNvSpPr>
          <p:nvPr>
            <p:ph type="title"/>
          </p:nvPr>
        </p:nvSpPr>
        <p:spPr>
          <a:xfrm>
            <a:off x="457200" y="704850"/>
            <a:ext cx="8229600" cy="1143000"/>
          </a:xfrm>
        </p:spPr>
        <p:txBody>
          <a:bodyPr>
            <a:normAutofit fontScale="90000"/>
          </a:bodyPr>
          <a:lstStyle/>
          <a:p>
            <a:pPr algn="ctr">
              <a:defRPr/>
            </a:pPr>
            <a:r>
              <a:rPr lang="bs-Latn-BA" sz="4600" smtClean="0">
                <a:solidFill>
                  <a:srgbClr val="FFCC00"/>
                </a:solidFill>
              </a:rPr>
              <a:t>Pertrohanterni  prijelom  rješen protezom</a:t>
            </a:r>
            <a:endParaRPr lang="en-US" sz="4600" smtClean="0">
              <a:solidFill>
                <a:srgbClr val="FFCC00"/>
              </a:solidFill>
            </a:endParaRPr>
          </a:p>
        </p:txBody>
      </p:sp>
      <p:sp>
        <p:nvSpPr>
          <p:cNvPr id="766978" name="Rectangle 5"/>
          <p:cNvSpPr>
            <a:spLocks noGrp="1"/>
          </p:cNvSpPr>
          <p:nvPr>
            <p:ph sz="half" idx="1"/>
          </p:nvPr>
        </p:nvSpPr>
        <p:spPr>
          <a:xfrm>
            <a:off x="457200" y="1920875"/>
            <a:ext cx="4038600" cy="4433888"/>
          </a:xfrm>
        </p:spPr>
        <p:txBody>
          <a:bodyPr/>
          <a:lstStyle/>
          <a:p>
            <a:endParaRPr lang="en-US" sz="2200" smtClean="0"/>
          </a:p>
        </p:txBody>
      </p:sp>
      <p:sp>
        <p:nvSpPr>
          <p:cNvPr id="766979" name="Rectangle 6"/>
          <p:cNvSpPr>
            <a:spLocks noGrp="1"/>
          </p:cNvSpPr>
          <p:nvPr>
            <p:ph sz="half" idx="2"/>
          </p:nvPr>
        </p:nvSpPr>
        <p:spPr>
          <a:xfrm>
            <a:off x="4648200" y="1920875"/>
            <a:ext cx="4038600" cy="4433888"/>
          </a:xfrm>
        </p:spPr>
        <p:txBody>
          <a:bodyPr/>
          <a:lstStyle/>
          <a:p>
            <a:endParaRPr lang="en-US" sz="2200" smtClean="0"/>
          </a:p>
        </p:txBody>
      </p:sp>
      <p:pic>
        <p:nvPicPr>
          <p:cNvPr id="766980" name="Picture 5" descr="1.jpg"/>
          <p:cNvPicPr>
            <a:picLocks noChangeAspect="1"/>
          </p:cNvPicPr>
          <p:nvPr/>
        </p:nvPicPr>
        <p:blipFill>
          <a:blip r:embed="rId2"/>
          <a:srcRect/>
          <a:stretch>
            <a:fillRect/>
          </a:stretch>
        </p:blipFill>
        <p:spPr bwMode="auto">
          <a:xfrm>
            <a:off x="1441450" y="1944688"/>
            <a:ext cx="2986088" cy="4743450"/>
          </a:xfrm>
          <a:prstGeom prst="rect">
            <a:avLst/>
          </a:prstGeom>
          <a:noFill/>
          <a:ln w="9525">
            <a:noFill/>
            <a:miter lim="800000"/>
            <a:headEnd/>
            <a:tailEnd/>
          </a:ln>
        </p:spPr>
      </p:pic>
      <p:pic>
        <p:nvPicPr>
          <p:cNvPr id="766981" name="Picture 6" descr="2.jpg"/>
          <p:cNvPicPr>
            <a:picLocks noChangeAspect="1"/>
          </p:cNvPicPr>
          <p:nvPr/>
        </p:nvPicPr>
        <p:blipFill>
          <a:blip r:embed="rId3"/>
          <a:srcRect/>
          <a:stretch>
            <a:fillRect/>
          </a:stretch>
        </p:blipFill>
        <p:spPr bwMode="auto">
          <a:xfrm>
            <a:off x="5387975" y="1938338"/>
            <a:ext cx="2603500" cy="473868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6977" name="Rectangle 4"/>
          <p:cNvSpPr>
            <a:spLocks noGrp="1"/>
          </p:cNvSpPr>
          <p:nvPr>
            <p:ph type="title"/>
          </p:nvPr>
        </p:nvSpPr>
        <p:spPr>
          <a:xfrm>
            <a:off x="457200" y="704850"/>
            <a:ext cx="8229600" cy="1143000"/>
          </a:xfrm>
        </p:spPr>
        <p:txBody>
          <a:bodyPr>
            <a:normAutofit fontScale="90000"/>
          </a:bodyPr>
          <a:lstStyle/>
          <a:p>
            <a:pPr algn="ctr">
              <a:defRPr/>
            </a:pPr>
            <a:r>
              <a:rPr lang="bs-Latn-BA" sz="5400" smtClean="0">
                <a:solidFill>
                  <a:srgbClr val="FFCC00"/>
                </a:solidFill>
              </a:rPr>
              <a:t>Pertrohanterni  prijelom  rješen protezom</a:t>
            </a:r>
            <a:endParaRPr lang="en-US" sz="5400" smtClean="0">
              <a:solidFill>
                <a:srgbClr val="FFCC00"/>
              </a:solidFill>
            </a:endParaRPr>
          </a:p>
        </p:txBody>
      </p:sp>
      <p:sp>
        <p:nvSpPr>
          <p:cNvPr id="768002" name="Rectangle 5"/>
          <p:cNvSpPr>
            <a:spLocks noGrp="1"/>
          </p:cNvSpPr>
          <p:nvPr>
            <p:ph sz="half" idx="1"/>
          </p:nvPr>
        </p:nvSpPr>
        <p:spPr>
          <a:xfrm>
            <a:off x="457200" y="1920875"/>
            <a:ext cx="4038600" cy="4433888"/>
          </a:xfrm>
        </p:spPr>
        <p:txBody>
          <a:bodyPr/>
          <a:lstStyle/>
          <a:p>
            <a:endParaRPr lang="en-US" sz="2200" smtClean="0"/>
          </a:p>
        </p:txBody>
      </p:sp>
      <p:sp>
        <p:nvSpPr>
          <p:cNvPr id="768003" name="Rectangle 6"/>
          <p:cNvSpPr>
            <a:spLocks noGrp="1"/>
          </p:cNvSpPr>
          <p:nvPr>
            <p:ph sz="half" idx="2"/>
          </p:nvPr>
        </p:nvSpPr>
        <p:spPr>
          <a:xfrm>
            <a:off x="4648200" y="1920875"/>
            <a:ext cx="4038600" cy="4433888"/>
          </a:xfrm>
        </p:spPr>
        <p:txBody>
          <a:bodyPr/>
          <a:lstStyle/>
          <a:p>
            <a:endParaRPr lang="en-US" sz="2200" smtClean="0"/>
          </a:p>
        </p:txBody>
      </p:sp>
      <p:pic>
        <p:nvPicPr>
          <p:cNvPr id="768004" name="Picture 4" descr="1.jpg"/>
          <p:cNvPicPr>
            <a:picLocks noChangeAspect="1"/>
          </p:cNvPicPr>
          <p:nvPr/>
        </p:nvPicPr>
        <p:blipFill>
          <a:blip r:embed="rId2"/>
          <a:srcRect/>
          <a:stretch>
            <a:fillRect/>
          </a:stretch>
        </p:blipFill>
        <p:spPr bwMode="auto">
          <a:xfrm>
            <a:off x="1597025" y="1944688"/>
            <a:ext cx="2719388" cy="4462462"/>
          </a:xfrm>
          <a:prstGeom prst="rect">
            <a:avLst/>
          </a:prstGeom>
          <a:noFill/>
          <a:ln w="9525">
            <a:noFill/>
            <a:miter lim="800000"/>
            <a:headEnd/>
            <a:tailEnd/>
          </a:ln>
        </p:spPr>
      </p:pic>
      <p:pic>
        <p:nvPicPr>
          <p:cNvPr id="768005" name="Picture 5" descr="2.jpg"/>
          <p:cNvPicPr>
            <a:picLocks noChangeAspect="1"/>
          </p:cNvPicPr>
          <p:nvPr/>
        </p:nvPicPr>
        <p:blipFill>
          <a:blip r:embed="rId3"/>
          <a:srcRect/>
          <a:stretch>
            <a:fillRect/>
          </a:stretch>
        </p:blipFill>
        <p:spPr bwMode="auto">
          <a:xfrm>
            <a:off x="5308600" y="1881188"/>
            <a:ext cx="2659063" cy="451961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45123" y="580293"/>
            <a:ext cx="7983415" cy="5078313"/>
          </a:xfrm>
          <a:prstGeom prst="rect">
            <a:avLst/>
          </a:prstGeom>
        </p:spPr>
        <p:txBody>
          <a:bodyPr wrap="square">
            <a:spAutoFit/>
          </a:bodyPr>
          <a:lstStyle/>
          <a:p>
            <a:pPr algn="just"/>
            <a:r>
              <a:rPr lang="bs-Latn-BA" sz="3600" dirty="0">
                <a:latin typeface="Times New Roman" panose="02020603050405020304" pitchFamily="18" charset="0"/>
                <a:ea typeface="Calibri" panose="020F0502020204030204" pitchFamily="34" charset="0"/>
              </a:rPr>
              <a:t>Upoređujući internu fiksaciju sa hemiartroplastikom može se kontatovati  daleko više komplikacija i loših rezultata kod interne fiksacije 46% u odnosu na 6% kod  hemiartroplastike</a:t>
            </a:r>
            <a:r>
              <a:rPr lang="bs-Latn-BA" sz="3600" dirty="0" smtClean="0">
                <a:latin typeface="Times New Roman" panose="02020603050405020304" pitchFamily="18" charset="0"/>
                <a:ea typeface="Calibri" panose="020F0502020204030204" pitchFamily="34" charset="0"/>
              </a:rPr>
              <a:t>. Stoga </a:t>
            </a:r>
            <a:r>
              <a:rPr lang="bs-Latn-BA" sz="3600" dirty="0">
                <a:latin typeface="Times New Roman" panose="02020603050405020304" pitchFamily="18" charset="0"/>
                <a:ea typeface="Calibri" panose="020F0502020204030204" pitchFamily="34" charset="0"/>
              </a:rPr>
              <a:t>se kod pacijenata preko 70 godina sa prelomom vrata femura </a:t>
            </a:r>
            <a:r>
              <a:rPr lang="bs-Latn-BA" sz="3600" dirty="0" smtClean="0">
                <a:latin typeface="Times New Roman" panose="02020603050405020304" pitchFamily="18" charset="0"/>
                <a:ea typeface="Calibri" panose="020F0502020204030204" pitchFamily="34" charset="0"/>
              </a:rPr>
              <a:t>preporućuje  </a:t>
            </a:r>
            <a:r>
              <a:rPr lang="bs-Latn-BA" sz="3600" dirty="0">
                <a:latin typeface="Times New Roman" panose="02020603050405020304" pitchFamily="18" charset="0"/>
                <a:ea typeface="Calibri" panose="020F0502020204030204" pitchFamily="34" charset="0"/>
              </a:rPr>
              <a:t>artroplastika. </a:t>
            </a:r>
            <a:endParaRPr lang="bs-Latn-BA" sz="3600" dirty="0"/>
          </a:p>
        </p:txBody>
      </p:sp>
    </p:spTree>
    <p:extLst>
      <p:ext uri="{BB962C8B-B14F-4D97-AF65-F5344CB8AC3E}">
        <p14:creationId xmlns:p14="http://schemas.microsoft.com/office/powerpoint/2010/main" val="104317598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9025" name="Title 1"/>
          <p:cNvSpPr>
            <a:spLocks noGrp="1"/>
          </p:cNvSpPr>
          <p:nvPr>
            <p:ph type="title" idx="4294967295"/>
          </p:nvPr>
        </p:nvSpPr>
        <p:spPr>
          <a:xfrm>
            <a:off x="514350" y="-174625"/>
            <a:ext cx="8229600" cy="1639888"/>
          </a:xfrm>
        </p:spPr>
        <p:txBody>
          <a:bodyPr/>
          <a:lstStyle/>
          <a:p>
            <a:pPr eaLnBrk="1" hangingPunct="1"/>
            <a:r>
              <a:rPr lang="bs-Latn-BA" sz="4500" smtClean="0"/>
              <a:t/>
            </a:r>
            <a:br>
              <a:rPr lang="bs-Latn-BA" sz="4500" smtClean="0"/>
            </a:br>
            <a:r>
              <a:rPr lang="bs-Latn-BA" sz="4000" smtClean="0">
                <a:solidFill>
                  <a:srgbClr val="FFFF00"/>
                </a:solidFill>
              </a:rPr>
              <a:t>PREPORUKE NOF-a- i AMERIČKE AKADEMIJE  ORTOPEDSKIH HIRURGA</a:t>
            </a:r>
            <a:r>
              <a:rPr lang="bs-Latn-BA" sz="4500" smtClean="0"/>
              <a:t> </a:t>
            </a:r>
          </a:p>
        </p:txBody>
      </p:sp>
      <p:sp>
        <p:nvSpPr>
          <p:cNvPr id="769026" name="Content Placeholder 2"/>
          <p:cNvSpPr>
            <a:spLocks noGrp="1"/>
          </p:cNvSpPr>
          <p:nvPr>
            <p:ph idx="4294967295"/>
          </p:nvPr>
        </p:nvSpPr>
        <p:spPr>
          <a:xfrm>
            <a:off x="457200" y="1566863"/>
            <a:ext cx="8229600" cy="5291137"/>
          </a:xfrm>
        </p:spPr>
        <p:txBody>
          <a:bodyPr/>
          <a:lstStyle/>
          <a:p>
            <a:pPr eaLnBrk="1" hangingPunct="1"/>
            <a:r>
              <a:rPr lang="bs-Latn-BA" sz="3600" dirty="0" smtClean="0">
                <a:latin typeface="Calibri" pitchFamily="34" charset="0"/>
              </a:rPr>
              <a:t>Postavite realne ciljeve i identificirajte pacijente  sa visokim rizikom /fragilne frakture/</a:t>
            </a:r>
          </a:p>
          <a:p>
            <a:pPr eaLnBrk="1" hangingPunct="1"/>
            <a:r>
              <a:rPr lang="bs-Latn-BA" sz="3600" dirty="0" smtClean="0">
                <a:latin typeface="Calibri" pitchFamily="34" charset="0"/>
              </a:rPr>
              <a:t>Nemojte čekati da vaši pacijenti dožive fragilnu frakturu/ Učinite Dex-a za sve  žene preko 65 godina i sve muškarce preko 70 godina/ i sve žene i muškarce preko 50 god. koji imaju visoke faktore rizika</a:t>
            </a:r>
          </a:p>
          <a:p>
            <a:pPr eaLnBrk="1" hangingPunct="1">
              <a:buFont typeface="Wingdings 2" pitchFamily="18" charset="2"/>
              <a:buNone/>
            </a:pPr>
            <a:endParaRPr lang="bs-Latn-BA" sz="3600" dirty="0" smtClean="0">
              <a:latin typeface="Calibri" pitchFamily="34" charset="0"/>
            </a:endParaRPr>
          </a:p>
          <a:p>
            <a:pPr eaLnBrk="1" hangingPunct="1">
              <a:buFont typeface="Wingdings 2" pitchFamily="18" charset="2"/>
              <a:buNone/>
            </a:pPr>
            <a:endParaRPr lang="bs-Latn-BA" sz="3600" dirty="0" smtClean="0">
              <a:latin typeface="Calibri" pitchFamily="34" charset="0"/>
            </a:endParaRPr>
          </a:p>
          <a:p>
            <a:pPr eaLnBrk="1" hangingPunct="1">
              <a:buFont typeface="Wingdings 2" pitchFamily="18" charset="2"/>
              <a:buNone/>
            </a:pPr>
            <a:endParaRPr lang="bs-Latn-BA" dirty="0" smtClean="0"/>
          </a:p>
          <a:p>
            <a:pPr eaLnBrk="1" hangingPunct="1"/>
            <a:endParaRPr lang="bs-Latn-BA" dirty="0" smtClean="0"/>
          </a:p>
          <a:p>
            <a:pPr eaLnBrk="1" hangingPunct="1"/>
            <a:endParaRPr lang="bs-Latn-BA" dirty="0" smtClean="0"/>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0049" name="Rectangle 2"/>
          <p:cNvSpPr>
            <a:spLocks noGrp="1"/>
          </p:cNvSpPr>
          <p:nvPr>
            <p:ph type="title"/>
          </p:nvPr>
        </p:nvSpPr>
        <p:spPr/>
        <p:txBody>
          <a:bodyPr/>
          <a:lstStyle/>
          <a:p>
            <a:pPr eaLnBrk="1" hangingPunct="1"/>
            <a:r>
              <a:rPr lang="bs-Latn-BA" sz="4000" smtClean="0">
                <a:solidFill>
                  <a:srgbClr val="FFFF00"/>
                </a:solidFill>
              </a:rPr>
              <a:t>PREPORUKE NOF-a i AMERIČKE AKADEMIJE ORTOPEDSKIH HIRURGA</a:t>
            </a:r>
            <a:endParaRPr lang="en-US" sz="4000" smtClean="0">
              <a:solidFill>
                <a:srgbClr val="FFFF00"/>
              </a:solidFill>
            </a:endParaRPr>
          </a:p>
        </p:txBody>
      </p:sp>
      <p:sp>
        <p:nvSpPr>
          <p:cNvPr id="770050" name="Rectangle 3"/>
          <p:cNvSpPr>
            <a:spLocks noGrp="1"/>
          </p:cNvSpPr>
          <p:nvPr>
            <p:ph type="body" idx="1"/>
          </p:nvPr>
        </p:nvSpPr>
        <p:spPr/>
        <p:txBody>
          <a:bodyPr/>
          <a:lstStyle/>
          <a:p>
            <a:pPr eaLnBrk="1" hangingPunct="1">
              <a:buFont typeface="Wingdings 2" pitchFamily="18" charset="2"/>
              <a:buNone/>
            </a:pPr>
            <a:r>
              <a:rPr lang="bs-Latn-BA" sz="3200" dirty="0" smtClean="0"/>
              <a:t>Pri otpustu iz bolnice preporučiti: </a:t>
            </a:r>
          </a:p>
          <a:p>
            <a:pPr eaLnBrk="1" hangingPunct="1">
              <a:buFont typeface="Arial" charset="0"/>
              <a:buChar char="•"/>
            </a:pPr>
            <a:r>
              <a:rPr lang="bs-Latn-BA" sz="3200" smtClean="0"/>
              <a:t>Calcium 1200mg/dnevno, Vit D 2000 IU/dnevno,  fizikalna th i preporuke za prevenciju traumatizma </a:t>
            </a:r>
          </a:p>
          <a:p>
            <a:pPr eaLnBrk="1" hangingPunct="1">
              <a:buFont typeface="Arial" charset="0"/>
              <a:buChar char="•"/>
            </a:pPr>
            <a:r>
              <a:rPr lang="bs-Latn-BA" dirty="0" smtClean="0"/>
              <a:t> BIFOSFONATE:</a:t>
            </a:r>
          </a:p>
          <a:p>
            <a:pPr eaLnBrk="1" hangingPunct="1">
              <a:buFont typeface="Wingdings" pitchFamily="2" charset="2"/>
              <a:buChar char="Ø"/>
            </a:pPr>
            <a:r>
              <a:rPr lang="bs-Latn-BA" dirty="0" smtClean="0"/>
              <a:t>    /</a:t>
            </a:r>
            <a:r>
              <a:rPr lang="bs-Latn-BA" sz="2000" dirty="0" smtClean="0"/>
              <a:t>ALENDRONAT 70mg sedmično,  RISEDRONATE35mg sedmično, IBANDRONAT 150mg mjesečno ili</a:t>
            </a:r>
          </a:p>
          <a:p>
            <a:pPr eaLnBrk="1" hangingPunct="1">
              <a:buFont typeface="Wingdings" pitchFamily="2" charset="2"/>
              <a:buChar char="Ø"/>
            </a:pPr>
            <a:r>
              <a:rPr lang="bs-Latn-BA" sz="2400" dirty="0" smtClean="0"/>
              <a:t>  moderni  i.v.  IBANDRONAT 3mg svaka 3 mj. ili ZOLEDRONAT 5mg godišnje</a:t>
            </a:r>
            <a:endParaRPr lang="bs-Latn-BA" sz="3200" dirty="0" smtClean="0"/>
          </a:p>
          <a:p>
            <a:pPr eaLnBrk="1" hangingPunct="1"/>
            <a:endParaRPr lang="en-US" dirty="0" smtClean="0"/>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1073" name="Rectangle 2"/>
          <p:cNvSpPr>
            <a:spLocks noGrp="1"/>
          </p:cNvSpPr>
          <p:nvPr>
            <p:ph type="title"/>
          </p:nvPr>
        </p:nvSpPr>
        <p:spPr/>
        <p:txBody>
          <a:bodyPr/>
          <a:lstStyle/>
          <a:p>
            <a:pPr eaLnBrk="1" hangingPunct="1"/>
            <a:r>
              <a:rPr lang="bs-Latn-BA" sz="4600" smtClean="0">
                <a:solidFill>
                  <a:srgbClr val="FFFF00"/>
                </a:solidFill>
              </a:rPr>
              <a:t>Preporuke NOF-a i američke akademije ortopedskih hirurga</a:t>
            </a:r>
            <a:endParaRPr lang="en-US" sz="4600" smtClean="0">
              <a:solidFill>
                <a:srgbClr val="FFFF00"/>
              </a:solidFill>
            </a:endParaRPr>
          </a:p>
        </p:txBody>
      </p:sp>
      <p:sp>
        <p:nvSpPr>
          <p:cNvPr id="771074" name="Rectangle 3"/>
          <p:cNvSpPr>
            <a:spLocks noGrp="1"/>
          </p:cNvSpPr>
          <p:nvPr>
            <p:ph type="body" idx="1"/>
          </p:nvPr>
        </p:nvSpPr>
        <p:spPr/>
        <p:txBody>
          <a:bodyPr/>
          <a:lstStyle/>
          <a:p>
            <a:pPr eaLnBrk="1" hangingPunct="1">
              <a:buFont typeface="Arial" charset="0"/>
              <a:buChar char="•"/>
            </a:pPr>
            <a:r>
              <a:rPr lang="bs-Latn-BA" sz="3200" smtClean="0"/>
              <a:t>Učiniti DEX-a za 6 sedmica</a:t>
            </a:r>
          </a:p>
          <a:p>
            <a:pPr eaLnBrk="1" hangingPunct="1">
              <a:buFont typeface="Arial" charset="0"/>
              <a:buChar char="•"/>
            </a:pPr>
            <a:endParaRPr lang="bs-Latn-BA" sz="3200" smtClean="0"/>
          </a:p>
          <a:p>
            <a:pPr eaLnBrk="1" hangingPunct="1">
              <a:buFont typeface="Arial" charset="0"/>
              <a:buChar char="•"/>
            </a:pPr>
            <a:r>
              <a:rPr lang="bs-Latn-BA" sz="3200" smtClean="0"/>
              <a:t>U otpusnici koristiti izraz “fragilna fraktura”</a:t>
            </a:r>
          </a:p>
          <a:p>
            <a:pPr eaLnBrk="1" hangingPunct="1">
              <a:buFont typeface="Arial" charset="0"/>
              <a:buNone/>
            </a:pPr>
            <a:endParaRPr lang="bs-Latn-BA" sz="3200" smtClean="0"/>
          </a:p>
          <a:p>
            <a:pPr eaLnBrk="1" hangingPunct="1">
              <a:buFont typeface="Arial" charset="0"/>
              <a:buChar char="•"/>
            </a:pPr>
            <a:r>
              <a:rPr lang="bs-Latn-BA" sz="3200" smtClean="0"/>
              <a:t>Koristi FRAX index /određuje  apsolutni rizik od frakture u narednih 10 god/-antiosteoporotski  tretman</a:t>
            </a:r>
          </a:p>
          <a:p>
            <a:pPr eaLnBrk="1" hangingPunct="1"/>
            <a:endParaRPr lang="en-US" smtClean="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bs-Latn-BA" dirty="0" smtClean="0"/>
              <a:t>Operacija po Mc Laughlinu</a:t>
            </a:r>
            <a:endParaRPr lang="bs-Latn-BA" dirty="0"/>
          </a:p>
        </p:txBody>
      </p:sp>
      <p:pic>
        <p:nvPicPr>
          <p:cNvPr id="4" name="Picture 5" descr="dr djozic 4-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688123" y="2198077"/>
            <a:ext cx="5767753" cy="364001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152861226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31775" y="623888"/>
            <a:ext cx="8709025" cy="5878512"/>
          </a:xfrm>
          <a:prstGeom prst="rect">
            <a:avLst/>
          </a:prstGeom>
          <a:noFill/>
        </p:spPr>
        <p:txBody>
          <a:bodyPr>
            <a:spAutoFit/>
          </a:bodyPr>
          <a:lstStyle/>
          <a:p>
            <a:pPr algn="ctr">
              <a:defRPr/>
            </a:pPr>
            <a:r>
              <a:rPr lang="bs-Latn-BA" sz="4400" b="0" dirty="0">
                <a:solidFill>
                  <a:srgbClr val="FFFF00"/>
                </a:solidFill>
                <a:latin typeface="+mj-lt"/>
              </a:rPr>
              <a:t>ZAKLJUČAK</a:t>
            </a:r>
          </a:p>
          <a:p>
            <a:pPr algn="ctr">
              <a:defRPr/>
            </a:pPr>
            <a:endParaRPr lang="bs-Latn-BA" sz="4400" b="0" dirty="0">
              <a:solidFill>
                <a:srgbClr val="FFC000"/>
              </a:solidFill>
              <a:latin typeface="+mj-lt"/>
            </a:endParaRPr>
          </a:p>
          <a:p>
            <a:pPr algn="ctr">
              <a:defRPr/>
            </a:pPr>
            <a:r>
              <a:rPr lang="bs-Latn-BA" sz="4400" b="0" dirty="0">
                <a:latin typeface="+mj-lt"/>
              </a:rPr>
              <a:t>Farmakoterapija osteoporoze</a:t>
            </a:r>
          </a:p>
          <a:p>
            <a:pPr>
              <a:buFont typeface="Arial" pitchFamily="34" charset="0"/>
              <a:buChar char="•"/>
              <a:defRPr/>
            </a:pPr>
            <a:r>
              <a:rPr lang="bs-Latn-BA" sz="4000" b="0" dirty="0">
                <a:latin typeface="+mj-lt"/>
              </a:rPr>
              <a:t>Reducira  prelome za </a:t>
            </a:r>
            <a:r>
              <a:rPr lang="bs-Latn-BA" sz="4000" b="0" dirty="0">
                <a:solidFill>
                  <a:srgbClr val="FF0000"/>
                </a:solidFill>
                <a:latin typeface="+mj-lt"/>
              </a:rPr>
              <a:t>40-60 % </a:t>
            </a:r>
            <a:r>
              <a:rPr lang="bs-Latn-BA" sz="4000" b="0" dirty="0">
                <a:latin typeface="+mj-lt"/>
              </a:rPr>
              <a:t>za   nekoliko godina</a:t>
            </a:r>
          </a:p>
          <a:p>
            <a:pPr>
              <a:buFont typeface="Arial" pitchFamily="34" charset="0"/>
              <a:buChar char="•"/>
              <a:defRPr/>
            </a:pPr>
            <a:r>
              <a:rPr lang="bs-Latn-BA" sz="4000" b="0" dirty="0">
                <a:latin typeface="+mj-lt"/>
              </a:rPr>
              <a:t>Reducira prelom kuka za </a:t>
            </a:r>
            <a:r>
              <a:rPr lang="bs-Latn-BA" sz="4000" b="0" dirty="0">
                <a:solidFill>
                  <a:srgbClr val="FF0000"/>
                </a:solidFill>
                <a:latin typeface="+mj-lt"/>
              </a:rPr>
              <a:t>38%</a:t>
            </a:r>
          </a:p>
          <a:p>
            <a:pPr>
              <a:buFont typeface="Arial" pitchFamily="34" charset="0"/>
              <a:buChar char="•"/>
              <a:defRPr/>
            </a:pPr>
            <a:r>
              <a:rPr lang="bs-Latn-BA" sz="4000" b="0" dirty="0">
                <a:latin typeface="+mj-lt"/>
              </a:rPr>
              <a:t>Reducira vertebralne frakture za </a:t>
            </a:r>
            <a:r>
              <a:rPr lang="bs-Latn-BA" sz="4000" b="0" dirty="0">
                <a:solidFill>
                  <a:srgbClr val="FF0000"/>
                </a:solidFill>
                <a:latin typeface="+mj-lt"/>
              </a:rPr>
              <a:t>40%</a:t>
            </a:r>
          </a:p>
          <a:p>
            <a:pPr>
              <a:buFont typeface="Arial" pitchFamily="34" charset="0"/>
              <a:buChar char="•"/>
              <a:defRPr/>
            </a:pPr>
            <a:r>
              <a:rPr lang="bs-Latn-BA" sz="4000" b="0" dirty="0">
                <a:latin typeface="+mj-lt"/>
              </a:rPr>
              <a:t>Reducira smrtnost  za </a:t>
            </a:r>
            <a:r>
              <a:rPr lang="bs-Latn-BA" sz="4000" b="0" dirty="0">
                <a:solidFill>
                  <a:srgbClr val="FF0000"/>
                </a:solidFill>
                <a:latin typeface="+mj-lt"/>
              </a:rPr>
              <a:t>28%</a:t>
            </a:r>
          </a:p>
          <a:p>
            <a:pPr>
              <a:defRPr/>
            </a:pPr>
            <a:endParaRPr lang="bs-Latn-BA" sz="4400" dirty="0">
              <a:solidFill>
                <a:srgbClr val="FF0000"/>
              </a:solidFill>
              <a:latin typeface="+mj-lt"/>
            </a:endParaRPr>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bs-Latn-BA" dirty="0">
                <a:solidFill>
                  <a:srgbClr val="FFFF00"/>
                </a:solidFill>
              </a:rPr>
              <a:t>ZAKLJUČAK</a:t>
            </a:r>
          </a:p>
        </p:txBody>
      </p:sp>
      <p:sp>
        <p:nvSpPr>
          <p:cNvPr id="3" name="Content Placeholder 2"/>
          <p:cNvSpPr>
            <a:spLocks noGrp="1"/>
          </p:cNvSpPr>
          <p:nvPr>
            <p:ph idx="1"/>
          </p:nvPr>
        </p:nvSpPr>
        <p:spPr/>
        <p:txBody>
          <a:bodyPr/>
          <a:lstStyle/>
          <a:p>
            <a:pPr algn="just"/>
            <a:r>
              <a:rPr lang="bs-Latn-BA" sz="3600" dirty="0" smtClean="0"/>
              <a:t>Uloga ortopedskog hirurga je da adekvatno zbrine  osteoporotični prelom  poštujući novonastale biomehaničke odnose</a:t>
            </a:r>
          </a:p>
          <a:p>
            <a:pPr algn="just"/>
            <a:r>
              <a:rPr lang="bs-Latn-BA" sz="3600" dirty="0" smtClean="0"/>
              <a:t>Da preporuči nefarmakološku i farmakološku terapiju, kako bi prevenirao buduće osteoporotične prelome  svojih pacijenata </a:t>
            </a:r>
            <a:endParaRPr lang="bs-Latn-BA" sz="3600" dirty="0"/>
          </a:p>
        </p:txBody>
      </p:sp>
    </p:spTree>
    <p:extLst>
      <p:ext uri="{BB962C8B-B14F-4D97-AF65-F5344CB8AC3E}">
        <p14:creationId xmlns:p14="http://schemas.microsoft.com/office/powerpoint/2010/main" val="300311372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3121" name="Rectangle 2"/>
          <p:cNvSpPr>
            <a:spLocks noGrp="1"/>
          </p:cNvSpPr>
          <p:nvPr>
            <p:ph type="title"/>
          </p:nvPr>
        </p:nvSpPr>
        <p:spPr/>
        <p:txBody>
          <a:bodyPr/>
          <a:lstStyle/>
          <a:p>
            <a:r>
              <a:rPr lang="bs-Latn-BA" smtClean="0"/>
              <a:t>            </a:t>
            </a:r>
            <a:r>
              <a:rPr lang="bs-Latn-BA" smtClean="0">
                <a:solidFill>
                  <a:srgbClr val="FFFF00"/>
                </a:solidFill>
              </a:rPr>
              <a:t>HVALA  ZA PAŽNJU</a:t>
            </a:r>
            <a:r>
              <a:rPr lang="bs-Latn-BA" smtClean="0"/>
              <a:t>  </a:t>
            </a:r>
            <a:endParaRPr lang="en-US" smtClean="0"/>
          </a:p>
        </p:txBody>
      </p:sp>
      <p:pic>
        <p:nvPicPr>
          <p:cNvPr id="2" name="Picture 1"/>
          <p:cNvPicPr>
            <a:picLocks noChangeAspect="1"/>
          </p:cNvPicPr>
          <p:nvPr/>
        </p:nvPicPr>
        <p:blipFill>
          <a:blip r:embed="rId2"/>
          <a:stretch>
            <a:fillRect/>
          </a:stretch>
        </p:blipFill>
        <p:spPr>
          <a:xfrm>
            <a:off x="1255713" y="1935163"/>
            <a:ext cx="6632575" cy="4389437"/>
          </a:xfrm>
          <a:prstGeom prst="rect">
            <a:avLst/>
          </a:prstGeom>
          <a:ln>
            <a:noFill/>
          </a:ln>
          <a:effectLst>
            <a:outerShdw blurRad="190500" algn="tl" rotWithShape="0">
              <a:srgbClr val="000000">
                <a:alpha val="70000"/>
              </a:srgbClr>
            </a:outerShdw>
          </a:effec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49569" y="-633045"/>
            <a:ext cx="7702062" cy="633046"/>
          </a:xfrm>
        </p:spPr>
        <p:txBody>
          <a:bodyPr/>
          <a:lstStyle/>
          <a:p>
            <a:endParaRPr lang="bs-Latn-BA" dirty="0"/>
          </a:p>
        </p:txBody>
      </p:sp>
      <p:pic>
        <p:nvPicPr>
          <p:cNvPr id="4" name="Picture 8" descr="P8080190"/>
          <p:cNvPicPr>
            <a:picLocks noGrp="1" noChangeAspect="1" noChangeArrowheads="1"/>
          </p:cNvPicPr>
          <p:nvPr>
            <p:ph idx="1"/>
          </p:nvPr>
        </p:nvPicPr>
        <p:blipFill>
          <a:blip r:embed="rId2">
            <a:lum bright="-20000" contrast="40000"/>
            <a:extLst>
              <a:ext uri="{28A0092B-C50C-407E-A947-70E740481C1C}">
                <a14:useLocalDpi xmlns:a14="http://schemas.microsoft.com/office/drawing/2010/main" val="0"/>
              </a:ext>
            </a:extLst>
          </a:blip>
          <a:srcRect/>
          <a:stretch>
            <a:fillRect/>
          </a:stretch>
        </p:blipFill>
        <p:spPr>
          <a:xfrm>
            <a:off x="2233246" y="1178170"/>
            <a:ext cx="4870937" cy="502333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135870501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bs-Latn-BA" dirty="0" smtClean="0"/>
              <a:t>REZULTAT</a:t>
            </a:r>
            <a:endParaRPr lang="bs-Latn-BA" dirty="0"/>
          </a:p>
        </p:txBody>
      </p:sp>
      <p:pic>
        <p:nvPicPr>
          <p:cNvPr id="4" name="Picture 5" descr="P9020225-1"/>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828602" y="1935163"/>
            <a:ext cx="5486796" cy="438943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218923031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bs-Latn-BA" dirty="0" smtClean="0"/>
              <a:t>REZULTAT</a:t>
            </a:r>
            <a:endParaRPr lang="bs-Latn-BA" dirty="0"/>
          </a:p>
        </p:txBody>
      </p:sp>
      <p:pic>
        <p:nvPicPr>
          <p:cNvPr id="4" name="Picture 5" descr="P9020222-1"/>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828602" y="1935163"/>
            <a:ext cx="5486796" cy="438943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89641741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bs-Latn-BA" dirty="0" smtClean="0"/>
              <a:t>REZULTAT</a:t>
            </a:r>
            <a:endParaRPr lang="bs-Latn-BA" dirty="0"/>
          </a:p>
        </p:txBody>
      </p:sp>
      <p:pic>
        <p:nvPicPr>
          <p:cNvPr id="4" name="Picture 5" descr="P9020223-1"/>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a:xfrm>
            <a:off x="2816225" y="1935163"/>
            <a:ext cx="3511549" cy="438943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08282429"/>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Flow">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Flow">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scene3d>
            <a:camera prst="orthographicFront" fov="0">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Flow</Template>
  <TotalTime>14884</TotalTime>
  <Words>1200</Words>
  <Application>Microsoft Office PowerPoint</Application>
  <PresentationFormat>On-screen Show (4:3)</PresentationFormat>
  <Paragraphs>289</Paragraphs>
  <Slides>52</Slides>
  <Notes>7</Notes>
  <HiddenSlides>0</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2</vt:i4>
      </vt:variant>
      <vt:variant>
        <vt:lpstr>Slide Titles</vt:lpstr>
      </vt:variant>
      <vt:variant>
        <vt:i4>52</vt:i4>
      </vt:variant>
    </vt:vector>
  </HeadingPairs>
  <TitlesOfParts>
    <vt:vector size="64" baseType="lpstr">
      <vt:lpstr>Arial</vt:lpstr>
      <vt:lpstr>Calibri</vt:lpstr>
      <vt:lpstr>Constantia</vt:lpstr>
      <vt:lpstr>Monotype Sorts</vt:lpstr>
      <vt:lpstr>Symbol</vt:lpstr>
      <vt:lpstr>Times New Roman</vt:lpstr>
      <vt:lpstr>Wingdings</vt:lpstr>
      <vt:lpstr>Wingdings 2</vt:lpstr>
      <vt:lpstr>Zapf Dingbats</vt:lpstr>
      <vt:lpstr>Flow</vt:lpstr>
      <vt:lpstr>Photo Editor Photo</vt:lpstr>
      <vt:lpstr>CorelPhotoPaint.Image.10</vt:lpstr>
      <vt:lpstr>JU OPĆA BOLNICA  „PRIM DR ABDULAH NAKAŠ“</vt:lpstr>
      <vt:lpstr>PowerPoint Presentation</vt:lpstr>
      <vt:lpstr> PRIMJER</vt:lpstr>
      <vt:lpstr>ZADNJA LUKSACIJA RAMENA </vt:lpstr>
      <vt:lpstr>Operacija po Mc Laughlinu</vt:lpstr>
      <vt:lpstr>PowerPoint Presentation</vt:lpstr>
      <vt:lpstr>REZULTAT</vt:lpstr>
      <vt:lpstr>REZULTAT</vt:lpstr>
      <vt:lpstr>REZULTAT</vt:lpstr>
      <vt:lpstr>REZULTAT</vt:lpstr>
      <vt:lpstr>JU Opća bolnica  “Prim Dr Abdulah Nakaš” Sarajevo</vt:lpstr>
      <vt:lpstr>PowerPoint Presentation</vt:lpstr>
      <vt:lpstr>AKO IMATE PREKO 50 GODINA IMATE DOBRE ŠANSE DA DOBIJETE OSTEOPOROTIČNI PRELOM !!</vt:lpstr>
      <vt:lpstr> KOLIKO NAS PREVENIRA BUDUĆE PRIJELOME SVOJIH PACIJENATA?</vt:lpstr>
      <vt:lpstr>DEFINICIJA </vt:lpstr>
      <vt:lpstr>PODJELA OSTEOPOROZE </vt:lpstr>
      <vt:lpstr>INCIDENCA</vt:lpstr>
      <vt:lpstr>EKONOMSKI TROŠKOVI OSTEOPOROZE</vt:lpstr>
      <vt:lpstr>Sve frakture su povezane sa morbiditetom</vt:lpstr>
      <vt:lpstr>Izgled normalne i osteoporotične kosti</vt:lpstr>
      <vt:lpstr>SIMPTOMI</vt:lpstr>
      <vt:lpstr>PowerPoint Presentation</vt:lpstr>
      <vt:lpstr>Rizikofaktori osteoporoze</vt:lpstr>
      <vt:lpstr>Rizikofaktori osteoporoze</vt:lpstr>
      <vt:lpstr>Nedovoljna količina vitamina D* ima važne posljedice</vt:lpstr>
      <vt:lpstr>Bolesti kao rizikofaktori osteoporoze</vt:lpstr>
      <vt:lpstr>Lijekovi koji povećavaju rizik od osteoporoze</vt:lpstr>
      <vt:lpstr> DIJAGNOSTIKA </vt:lpstr>
      <vt:lpstr>PowerPoint Presentation</vt:lpstr>
      <vt:lpstr>PowerPoint Presentation</vt:lpstr>
      <vt:lpstr>DIJAGNOSTIKA </vt:lpstr>
      <vt:lpstr>RTG dijagnostika</vt:lpstr>
      <vt:lpstr>Evaluacija DXA nalaza</vt:lpstr>
      <vt:lpstr>Ciljevi liječenja osteoporoze </vt:lpstr>
      <vt:lpstr>Liječenje osteoporoze</vt:lpstr>
      <vt:lpstr>FARMAKOlOŠKI POSTUPCI</vt:lpstr>
      <vt:lpstr>LIJEČENJE OSTEOPOROTIČNIH FRAKTURA  </vt:lpstr>
      <vt:lpstr>GENERALNI PRINCIPI TRETMANA OSTEOPOROTIČNIH FRAKTURA</vt:lpstr>
      <vt:lpstr>VRSTA FIKSACIONOG MATERIJALA</vt:lpstr>
      <vt:lpstr>LIJEČENJA VERTEBRALNIH  PRELOMA</vt:lpstr>
      <vt:lpstr>LIJEČENJA PRIJELOMA PROKSIMALNOG HUMERUSA</vt:lpstr>
      <vt:lpstr>PRIJELOM DISTALNOG RADIJUSA</vt:lpstr>
      <vt:lpstr>LIJEČENJA PRIJELOMA KUKA</vt:lpstr>
      <vt:lpstr>Pertrohanterni  prijelom  rješen protezom</vt:lpstr>
      <vt:lpstr>Pertrohanterni  prijelom  rješen protezom</vt:lpstr>
      <vt:lpstr>PowerPoint Presentation</vt:lpstr>
      <vt:lpstr> PREPORUKE NOF-a- i AMERIČKE AKADEMIJE  ORTOPEDSKIH HIRURGA </vt:lpstr>
      <vt:lpstr>PREPORUKE NOF-a i AMERIČKE AKADEMIJE ORTOPEDSKIH HIRURGA</vt:lpstr>
      <vt:lpstr>Preporuke NOF-a i američke akademije ortopedskih hirurga</vt:lpstr>
      <vt:lpstr>PowerPoint Presentation</vt:lpstr>
      <vt:lpstr>ZAKLJUČAK</vt:lpstr>
      <vt:lpstr>            HVALA  ZA PAŽNJU  </vt:lpstr>
    </vt:vector>
  </TitlesOfParts>
  <Company>Merck &amp; Co., Inc.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Outline for FOSAMAX PLUS Slide Set</dc:title>
  <dc:creator>Herpel-Grom</dc:creator>
  <cp:lastModifiedBy>Sukrija</cp:lastModifiedBy>
  <cp:revision>1609</cp:revision>
  <dcterms:created xsi:type="dcterms:W3CDTF">2005-02-02T20:00:49Z</dcterms:created>
  <dcterms:modified xsi:type="dcterms:W3CDTF">2022-05-16T18:47:22Z</dcterms:modified>
</cp:coreProperties>
</file>